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55"/>
  </p:notesMasterIdLst>
  <p:handoutMasterIdLst>
    <p:handoutMasterId r:id="rId56"/>
  </p:handoutMasterIdLst>
  <p:sldIdLst>
    <p:sldId id="264" r:id="rId2"/>
    <p:sldId id="657" r:id="rId3"/>
    <p:sldId id="634" r:id="rId4"/>
    <p:sldId id="635" r:id="rId5"/>
    <p:sldId id="607" r:id="rId6"/>
    <p:sldId id="609" r:id="rId7"/>
    <p:sldId id="610" r:id="rId8"/>
    <p:sldId id="611" r:id="rId9"/>
    <p:sldId id="612" r:id="rId10"/>
    <p:sldId id="613" r:id="rId11"/>
    <p:sldId id="636" r:id="rId12"/>
    <p:sldId id="639" r:id="rId13"/>
    <p:sldId id="642" r:id="rId14"/>
    <p:sldId id="643" r:id="rId15"/>
    <p:sldId id="644" r:id="rId16"/>
    <p:sldId id="640" r:id="rId17"/>
    <p:sldId id="641" r:id="rId18"/>
    <p:sldId id="645" r:id="rId19"/>
    <p:sldId id="646" r:id="rId20"/>
    <p:sldId id="658" r:id="rId21"/>
    <p:sldId id="659" r:id="rId22"/>
    <p:sldId id="660" r:id="rId23"/>
    <p:sldId id="637" r:id="rId24"/>
    <p:sldId id="649" r:id="rId25"/>
    <p:sldId id="650" r:id="rId26"/>
    <p:sldId id="651" r:id="rId27"/>
    <p:sldId id="652" r:id="rId28"/>
    <p:sldId id="653" r:id="rId29"/>
    <p:sldId id="677" r:id="rId30"/>
    <p:sldId id="654" r:id="rId31"/>
    <p:sldId id="655" r:id="rId32"/>
    <p:sldId id="656" r:id="rId33"/>
    <p:sldId id="638" r:id="rId34"/>
    <p:sldId id="625" r:id="rId35"/>
    <p:sldId id="626" r:id="rId36"/>
    <p:sldId id="627" r:id="rId37"/>
    <p:sldId id="628" r:id="rId38"/>
    <p:sldId id="676" r:id="rId39"/>
    <p:sldId id="675" r:id="rId40"/>
    <p:sldId id="662" r:id="rId41"/>
    <p:sldId id="663" r:id="rId42"/>
    <p:sldId id="664" r:id="rId43"/>
    <p:sldId id="665" r:id="rId44"/>
    <p:sldId id="666" r:id="rId45"/>
    <p:sldId id="667" r:id="rId46"/>
    <p:sldId id="668" r:id="rId47"/>
    <p:sldId id="669" r:id="rId48"/>
    <p:sldId id="670" r:id="rId49"/>
    <p:sldId id="671" r:id="rId50"/>
    <p:sldId id="672" r:id="rId51"/>
    <p:sldId id="673" r:id="rId52"/>
    <p:sldId id="674" r:id="rId53"/>
    <p:sldId id="648" r:id="rId54"/>
  </p:sldIdLst>
  <p:sldSz cx="9906000" cy="6858000" type="A4"/>
  <p:notesSz cx="6858000" cy="9144000"/>
  <p:custDataLst>
    <p:tags r:id="rId57"/>
  </p:custData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00"/>
    <a:srgbClr val="FF6633"/>
    <a:srgbClr val="6600FF"/>
    <a:srgbClr val="009999"/>
    <a:srgbClr val="F8F8F8"/>
    <a:srgbClr val="FFFF99"/>
    <a:srgbClr val="B1A9CF"/>
    <a:srgbClr val="9885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スタイル (中間)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中間スタイル 2 - アクセント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940675A-B579-460E-94D1-54222C63F5DA}" styleName="スタイルなし、表のグリッド線あり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431" autoAdjust="0"/>
    <p:restoredTop sz="93739" autoAdjust="0"/>
  </p:normalViewPr>
  <p:slideViewPr>
    <p:cSldViewPr>
      <p:cViewPr>
        <p:scale>
          <a:sx n="123" d="100"/>
          <a:sy n="123" d="100"/>
        </p:scale>
        <p:origin x="352" y="-1112"/>
      </p:cViewPr>
      <p:guideLst>
        <p:guide orient="horz" pos="2160"/>
        <p:guide pos="312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60" d="100"/>
          <a:sy n="60" d="100"/>
        </p:scale>
        <p:origin x="-1146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notesMaster" Target="notesMasters/notesMaster1.xml"/><Relationship Id="rId56" Type="http://schemas.openxmlformats.org/officeDocument/2006/relationships/handoutMaster" Target="handoutMasters/handoutMaster1.xml"/><Relationship Id="rId57" Type="http://schemas.openxmlformats.org/officeDocument/2006/relationships/tags" Target="tags/tag1.xml"/><Relationship Id="rId58" Type="http://schemas.openxmlformats.org/officeDocument/2006/relationships/presProps" Target="presProps.xml"/><Relationship Id="rId59" Type="http://schemas.openxmlformats.org/officeDocument/2006/relationships/viewProps" Target="viewProp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theme" Target="theme/theme1.xml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kumimoji="1" sz="1200">
                <a:latin typeface="Times New Roman" pitchFamily="18" charset="0"/>
              </a:defRPr>
            </a:lvl1pPr>
          </a:lstStyle>
          <a:p>
            <a:endParaRPr lang="en-US" altLang="ja-JP"/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kumimoji="1" sz="1200">
                <a:latin typeface="Times New Roman" pitchFamily="18" charset="0"/>
              </a:defRPr>
            </a:lvl1pPr>
          </a:lstStyle>
          <a:p>
            <a:endParaRPr lang="en-US" altLang="ja-JP"/>
          </a:p>
        </p:txBody>
      </p:sp>
      <p:sp>
        <p:nvSpPr>
          <p:cNvPr id="3994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kumimoji="1" sz="1200">
                <a:latin typeface="Times New Roman" pitchFamily="18" charset="0"/>
              </a:defRPr>
            </a:lvl1pPr>
          </a:lstStyle>
          <a:p>
            <a:endParaRPr lang="en-US" altLang="ja-JP"/>
          </a:p>
        </p:txBody>
      </p:sp>
      <p:sp>
        <p:nvSpPr>
          <p:cNvPr id="3994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kumimoji="1" sz="1200">
                <a:latin typeface="Times New Roman" pitchFamily="18" charset="0"/>
              </a:defRPr>
            </a:lvl1pPr>
          </a:lstStyle>
          <a:p>
            <a:fld id="{C375EA03-F25F-4515-9E54-076615FBD7FE}" type="slidenum">
              <a:rPr lang="ja-JP" altLang="en-US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77310964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latin typeface="Times New Roman" pitchFamily="18" charset="0"/>
              </a:defRPr>
            </a:lvl1pPr>
          </a:lstStyle>
          <a:p>
            <a:endParaRPr lang="en-US" altLang="ja-JP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 New Roman" pitchFamily="18" charset="0"/>
              </a:defRPr>
            </a:lvl1pPr>
          </a:lstStyle>
          <a:p>
            <a:endParaRPr lang="en-US" altLang="ja-JP"/>
          </a:p>
        </p:txBody>
      </p:sp>
      <p:sp>
        <p:nvSpPr>
          <p:cNvPr id="102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52500" y="685800"/>
            <a:ext cx="4953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102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Times New Roman" pitchFamily="18" charset="0"/>
              </a:defRPr>
            </a:lvl1pPr>
          </a:lstStyle>
          <a:p>
            <a:endParaRPr lang="en-US" altLang="ja-JP"/>
          </a:p>
        </p:txBody>
      </p:sp>
      <p:sp>
        <p:nvSpPr>
          <p:cNvPr id="103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 New Roman" pitchFamily="18" charset="0"/>
              </a:defRPr>
            </a:lvl1pPr>
          </a:lstStyle>
          <a:p>
            <a:fld id="{E2E13D21-0B26-4117-89F3-87EE82AAEDBB}" type="slidenum">
              <a:rPr lang="ja-JP" altLang="en-US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5232505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28FB05A-BEFB-48FA-8140-0AB5CD9C2061}" type="slidenum">
              <a:rPr lang="ja-JP" altLang="en-US"/>
              <a:pPr/>
              <a:t>1</a:t>
            </a:fld>
            <a:endParaRPr lang="en-US" altLang="ja-JP"/>
          </a:p>
        </p:txBody>
      </p:sp>
      <p:sp>
        <p:nvSpPr>
          <p:cNvPr id="389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ja-JP" alt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13D21-0B26-4117-89F3-87EE82AAEDBB}" type="slidenum">
              <a:rPr lang="ja-JP" altLang="en-US" smtClean="0"/>
              <a:pPr/>
              <a:t>30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510900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13D21-0B26-4117-89F3-87EE82AAEDBB}" type="slidenum">
              <a:rPr lang="ja-JP" altLang="en-US" smtClean="0"/>
              <a:pPr/>
              <a:t>32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5644340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13D21-0B26-4117-89F3-87EE82AAEDBB}" type="slidenum">
              <a:rPr lang="ja-JP" altLang="en-US" smtClean="0"/>
              <a:pPr/>
              <a:t>33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1097079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13D21-0B26-4117-89F3-87EE82AAEDBB}" type="slidenum">
              <a:rPr lang="ja-JP" altLang="en-US" smtClean="0"/>
              <a:pPr/>
              <a:t>39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4766477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13D21-0B26-4117-89F3-87EE82AAEDBB}" type="slidenum">
              <a:rPr lang="ja-JP" altLang="en-US" smtClean="0"/>
              <a:pPr/>
              <a:t>46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640185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28FB05A-BEFB-48FA-8140-0AB5CD9C2061}" type="slidenum">
              <a:rPr lang="ja-JP" altLang="en-US"/>
              <a:pPr/>
              <a:t>53</a:t>
            </a:fld>
            <a:endParaRPr lang="en-US" altLang="ja-JP"/>
          </a:p>
        </p:txBody>
      </p:sp>
      <p:sp>
        <p:nvSpPr>
          <p:cNvPr id="389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6213017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13D21-0B26-4117-89F3-87EE82AAEDBB}" type="slidenum">
              <a:rPr lang="ja-JP" altLang="en-US" smtClean="0"/>
              <a:pPr/>
              <a:t>3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1284973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13D21-0B26-4117-89F3-87EE82AAEDBB}" type="slidenum">
              <a:rPr lang="ja-JP" altLang="en-US" smtClean="0"/>
              <a:pPr/>
              <a:t>4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1767393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13D21-0B26-4117-89F3-87EE82AAEDBB}" type="slidenum">
              <a:rPr lang="ja-JP" altLang="en-US" smtClean="0"/>
              <a:pPr/>
              <a:t>5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4246025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13D21-0B26-4117-89F3-87EE82AAEDBB}" type="slidenum">
              <a:rPr lang="ja-JP" altLang="en-US" smtClean="0"/>
              <a:pPr/>
              <a:t>11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3058690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13D21-0B26-4117-89F3-87EE82AAEDBB}" type="slidenum">
              <a:rPr lang="ja-JP" altLang="en-US" smtClean="0"/>
              <a:pPr/>
              <a:t>21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4794550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13D21-0B26-4117-89F3-87EE82AAEDBB}" type="slidenum">
              <a:rPr lang="ja-JP" altLang="en-US" smtClean="0"/>
              <a:pPr/>
              <a:t>22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8415582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13D21-0B26-4117-89F3-87EE82AAEDBB}" type="slidenum">
              <a:rPr lang="ja-JP" altLang="en-US" smtClean="0"/>
              <a:pPr/>
              <a:t>23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9686630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13D21-0B26-4117-89F3-87EE82AAEDBB}" type="slidenum">
              <a:rPr lang="ja-JP" altLang="en-US" smtClean="0"/>
              <a:pPr/>
              <a:t>24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7818096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154" name="Group 2"/>
          <p:cNvGrpSpPr>
            <a:grpSpLocks/>
          </p:cNvGrpSpPr>
          <p:nvPr/>
        </p:nvGrpSpPr>
        <p:grpSpPr bwMode="auto">
          <a:xfrm>
            <a:off x="0" y="0"/>
            <a:ext cx="9906000" cy="6858000"/>
            <a:chOff x="0" y="0"/>
            <a:chExt cx="5760" cy="4320"/>
          </a:xfrm>
        </p:grpSpPr>
        <p:sp>
          <p:nvSpPr>
            <p:cNvPr id="49155" name="Rectangle 3"/>
            <p:cNvSpPr>
              <a:spLocks noChangeArrowheads="1"/>
            </p:cNvSpPr>
            <p:nvPr/>
          </p:nvSpPr>
          <p:spPr bwMode="hidden">
            <a:xfrm>
              <a:off x="0" y="0"/>
              <a:ext cx="2208" cy="4320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/>
              <a:endParaRPr lang="ja-JP" altLang="en-US" sz="2400">
                <a:latin typeface="Times New Roman" pitchFamily="18" charset="0"/>
              </a:endParaRPr>
            </a:p>
          </p:txBody>
        </p:sp>
        <p:sp>
          <p:nvSpPr>
            <p:cNvPr id="49156" name="Rectangle 4"/>
            <p:cNvSpPr>
              <a:spLocks noChangeArrowheads="1"/>
            </p:cNvSpPr>
            <p:nvPr/>
          </p:nvSpPr>
          <p:spPr bwMode="hidden">
            <a:xfrm>
              <a:off x="1081" y="1065"/>
              <a:ext cx="4679" cy="159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lang="ja-JP" altLang="en-US" sz="2400">
                <a:latin typeface="Times New Roman" pitchFamily="18" charset="0"/>
              </a:endParaRPr>
            </a:p>
          </p:txBody>
        </p:sp>
        <p:grpSp>
          <p:nvGrpSpPr>
            <p:cNvPr id="49157" name="Group 5"/>
            <p:cNvGrpSpPr>
              <a:grpSpLocks/>
            </p:cNvGrpSpPr>
            <p:nvPr/>
          </p:nvGrpSpPr>
          <p:grpSpPr bwMode="auto">
            <a:xfrm>
              <a:off x="0" y="672"/>
              <a:ext cx="1806" cy="1989"/>
              <a:chOff x="0" y="672"/>
              <a:chExt cx="1806" cy="1989"/>
            </a:xfrm>
          </p:grpSpPr>
          <p:sp>
            <p:nvSpPr>
              <p:cNvPr id="49158" name="Rectangle 6"/>
              <p:cNvSpPr>
                <a:spLocks noChangeArrowheads="1"/>
              </p:cNvSpPr>
              <p:nvPr userDrawn="1"/>
            </p:nvSpPr>
            <p:spPr bwMode="auto">
              <a:xfrm>
                <a:off x="361" y="2257"/>
                <a:ext cx="363" cy="404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ja-JP" altLang="en-US" sz="2400">
                  <a:latin typeface="Times New Roman" pitchFamily="18" charset="0"/>
                </a:endParaRPr>
              </a:p>
            </p:txBody>
          </p:sp>
          <p:sp>
            <p:nvSpPr>
              <p:cNvPr id="49159" name="Rectangle 7"/>
              <p:cNvSpPr>
                <a:spLocks noChangeArrowheads="1"/>
              </p:cNvSpPr>
              <p:nvPr userDrawn="1"/>
            </p:nvSpPr>
            <p:spPr bwMode="auto">
              <a:xfrm>
                <a:off x="1081" y="1065"/>
                <a:ext cx="362" cy="405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ja-JP" altLang="en-US" sz="2400">
                  <a:latin typeface="Times New Roman" pitchFamily="18" charset="0"/>
                </a:endParaRPr>
              </a:p>
            </p:txBody>
          </p:sp>
          <p:sp>
            <p:nvSpPr>
              <p:cNvPr id="49160" name="Rectangle 8"/>
              <p:cNvSpPr>
                <a:spLocks noChangeArrowheads="1"/>
              </p:cNvSpPr>
              <p:nvPr userDrawn="1"/>
            </p:nvSpPr>
            <p:spPr bwMode="auto">
              <a:xfrm>
                <a:off x="1437" y="672"/>
                <a:ext cx="369" cy="400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ja-JP" altLang="en-US" sz="2400">
                  <a:latin typeface="Times New Roman" pitchFamily="18" charset="0"/>
                </a:endParaRPr>
              </a:p>
            </p:txBody>
          </p:sp>
          <p:sp>
            <p:nvSpPr>
              <p:cNvPr id="49161" name="Rectangle 9"/>
              <p:cNvSpPr>
                <a:spLocks noChangeArrowheads="1"/>
              </p:cNvSpPr>
              <p:nvPr userDrawn="1"/>
            </p:nvSpPr>
            <p:spPr bwMode="auto">
              <a:xfrm>
                <a:off x="719" y="2257"/>
                <a:ext cx="368" cy="404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ja-JP" altLang="en-US" sz="2400">
                  <a:latin typeface="Times New Roman" pitchFamily="18" charset="0"/>
                </a:endParaRPr>
              </a:p>
            </p:txBody>
          </p:sp>
          <p:sp>
            <p:nvSpPr>
              <p:cNvPr id="49162" name="Rectangle 10"/>
              <p:cNvSpPr>
                <a:spLocks noChangeArrowheads="1"/>
              </p:cNvSpPr>
              <p:nvPr userDrawn="1"/>
            </p:nvSpPr>
            <p:spPr bwMode="auto">
              <a:xfrm>
                <a:off x="1437" y="1065"/>
                <a:ext cx="369" cy="40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ja-JP" altLang="en-US" sz="2400">
                  <a:latin typeface="Times New Roman" pitchFamily="18" charset="0"/>
                </a:endParaRPr>
              </a:p>
            </p:txBody>
          </p:sp>
          <p:sp>
            <p:nvSpPr>
              <p:cNvPr id="49163" name="Rectangle 11"/>
              <p:cNvSpPr>
                <a:spLocks noChangeArrowheads="1"/>
              </p:cNvSpPr>
              <p:nvPr userDrawn="1"/>
            </p:nvSpPr>
            <p:spPr bwMode="auto">
              <a:xfrm>
                <a:off x="719" y="1464"/>
                <a:ext cx="368" cy="399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ja-JP" altLang="en-US" sz="2400">
                  <a:latin typeface="Times New Roman" pitchFamily="18" charset="0"/>
                </a:endParaRPr>
              </a:p>
            </p:txBody>
          </p:sp>
          <p:sp>
            <p:nvSpPr>
              <p:cNvPr id="49164" name="Rectangle 12"/>
              <p:cNvSpPr>
                <a:spLocks noChangeArrowheads="1"/>
              </p:cNvSpPr>
              <p:nvPr userDrawn="1"/>
            </p:nvSpPr>
            <p:spPr bwMode="auto">
              <a:xfrm>
                <a:off x="0" y="1464"/>
                <a:ext cx="367" cy="399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ja-JP" altLang="en-US" sz="2400">
                  <a:latin typeface="Times New Roman" pitchFamily="18" charset="0"/>
                </a:endParaRPr>
              </a:p>
            </p:txBody>
          </p:sp>
          <p:sp>
            <p:nvSpPr>
              <p:cNvPr id="49165" name="Rectangle 13"/>
              <p:cNvSpPr>
                <a:spLocks noChangeArrowheads="1"/>
              </p:cNvSpPr>
              <p:nvPr userDrawn="1"/>
            </p:nvSpPr>
            <p:spPr bwMode="auto">
              <a:xfrm>
                <a:off x="1081" y="1464"/>
                <a:ext cx="362" cy="399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ja-JP" altLang="en-US" sz="2400">
                  <a:latin typeface="Times New Roman" pitchFamily="18" charset="0"/>
                </a:endParaRPr>
              </a:p>
            </p:txBody>
          </p:sp>
          <p:sp>
            <p:nvSpPr>
              <p:cNvPr id="49166" name="Rectangle 14"/>
              <p:cNvSpPr>
                <a:spLocks noChangeArrowheads="1"/>
              </p:cNvSpPr>
              <p:nvPr userDrawn="1"/>
            </p:nvSpPr>
            <p:spPr bwMode="auto">
              <a:xfrm>
                <a:off x="361" y="1857"/>
                <a:ext cx="363" cy="406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ja-JP" altLang="en-US" sz="2400">
                  <a:latin typeface="Times New Roman" pitchFamily="18" charset="0"/>
                </a:endParaRPr>
              </a:p>
            </p:txBody>
          </p:sp>
          <p:sp>
            <p:nvSpPr>
              <p:cNvPr id="49167" name="Rectangle 15"/>
              <p:cNvSpPr>
                <a:spLocks noChangeArrowheads="1"/>
              </p:cNvSpPr>
              <p:nvPr userDrawn="1"/>
            </p:nvSpPr>
            <p:spPr bwMode="auto">
              <a:xfrm>
                <a:off x="719" y="1857"/>
                <a:ext cx="368" cy="40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ja-JP" altLang="en-US" sz="2400">
                  <a:latin typeface="Times New Roman" pitchFamily="18" charset="0"/>
                </a:endParaRPr>
              </a:p>
            </p:txBody>
          </p:sp>
        </p:grpSp>
      </p:grpSp>
      <p:sp>
        <p:nvSpPr>
          <p:cNvPr id="49168" name="Rectangle 16"/>
          <p:cNvSpPr>
            <a:spLocks noGrp="1" noChangeArrowheads="1"/>
          </p:cNvSpPr>
          <p:nvPr>
            <p:ph type="dt" sz="half" idx="2"/>
          </p:nvPr>
        </p:nvSpPr>
        <p:spPr>
          <a:xfrm>
            <a:off x="495300" y="6248400"/>
            <a:ext cx="23114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49169" name="Rectangle 17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49170" name="Rectangle 18"/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>
            <a:lvl1pPr>
              <a:defRPr/>
            </a:lvl1pPr>
          </a:lstStyle>
          <a:p>
            <a:fld id="{97BC9126-F621-43E2-AC7F-88C003D0A4C4}" type="slidenum">
              <a:rPr lang="ja-JP" altLang="en-US"/>
              <a:pPr/>
              <a:t>‹#›</a:t>
            </a:fld>
            <a:endParaRPr lang="en-US" altLang="ja-JP"/>
          </a:p>
        </p:txBody>
      </p:sp>
      <p:sp>
        <p:nvSpPr>
          <p:cNvPr id="49171" name="Rectangle 19"/>
          <p:cNvSpPr>
            <a:spLocks noGrp="1" noChangeArrowheads="1"/>
          </p:cNvSpPr>
          <p:nvPr>
            <p:ph type="ctrTitle"/>
          </p:nvPr>
        </p:nvSpPr>
        <p:spPr>
          <a:xfrm>
            <a:off x="3219450" y="1828800"/>
            <a:ext cx="6521450" cy="2209800"/>
          </a:xfrm>
        </p:spPr>
        <p:txBody>
          <a:bodyPr/>
          <a:lstStyle>
            <a:lvl1pPr>
              <a:defRPr sz="5000">
                <a:solidFill>
                  <a:srgbClr val="FFFFFF"/>
                </a:solidFill>
              </a:defRPr>
            </a:lvl1pPr>
          </a:lstStyle>
          <a:p>
            <a:pPr lvl="0"/>
            <a:r>
              <a:rPr lang="ja-JP" altLang="en-US" noProof="0" smtClean="0"/>
              <a:t>マスター タイトルの書式設定</a:t>
            </a:r>
          </a:p>
        </p:txBody>
      </p:sp>
      <p:sp>
        <p:nvSpPr>
          <p:cNvPr id="49172" name="Rectangle 20"/>
          <p:cNvSpPr>
            <a:spLocks noGrp="1" noChangeArrowheads="1"/>
          </p:cNvSpPr>
          <p:nvPr>
            <p:ph type="subTitle" idx="1"/>
          </p:nvPr>
        </p:nvSpPr>
        <p:spPr>
          <a:xfrm>
            <a:off x="3219450" y="4267200"/>
            <a:ext cx="6521450" cy="17526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3400"/>
            </a:lvl1pPr>
          </a:lstStyle>
          <a:p>
            <a:pPr lvl="0"/>
            <a:r>
              <a:rPr lang="ja-JP" altLang="en-US" noProof="0" smtClean="0"/>
              <a:t>マスター サブタイトルの書式設定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582E7AE-54EB-49A1-91A2-E45DF5DF763C}" type="slidenum">
              <a:rPr lang="ja-JP" altLang="en-US"/>
              <a:pPr/>
              <a:t>‹#›</a:t>
            </a:fld>
            <a:endParaRPr lang="en-US" altLang="ja-JP"/>
          </a:p>
        </p:txBody>
      </p:sp>
      <p:sp>
        <p:nvSpPr>
          <p:cNvPr id="6" name="日付プレースホルダー 5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834278896"/>
      </p:ext>
    </p:extLst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7181850" y="457200"/>
            <a:ext cx="2228850" cy="5410200"/>
          </a:xfrm>
        </p:spPr>
        <p:txBody>
          <a:bodyPr vert="eaVert"/>
          <a:lstStyle/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495300" y="457200"/>
            <a:ext cx="6534150" cy="5410200"/>
          </a:xfrm>
        </p:spPr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4EB5F675-FC14-4D98-BF94-8065F34B54B7}" type="slidenum">
              <a:rPr lang="ja-JP" altLang="en-US"/>
              <a:pPr/>
              <a:t>‹#›</a:t>
            </a:fld>
            <a:endParaRPr lang="en-US" altLang="ja-JP"/>
          </a:p>
        </p:txBody>
      </p:sp>
      <p:sp>
        <p:nvSpPr>
          <p:cNvPr id="6" name="日付プレースホルダー 5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954114003"/>
      </p:ext>
    </p:extLst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タイトル、テキスト、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95300" y="457200"/>
            <a:ext cx="8915400" cy="1371600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sz="half" idx="1"/>
          </p:nvPr>
        </p:nvSpPr>
        <p:spPr>
          <a:xfrm>
            <a:off x="495300" y="1981200"/>
            <a:ext cx="4381500" cy="3886200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5029200" y="1981200"/>
            <a:ext cx="4381500" cy="3886200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0"/>
          </p:nvPr>
        </p:nvSpPr>
        <p:spPr>
          <a:xfrm>
            <a:off x="3384550" y="6248400"/>
            <a:ext cx="31369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1"/>
          </p:nvPr>
        </p:nvSpPr>
        <p:spPr>
          <a:xfrm>
            <a:off x="7099300" y="6248400"/>
            <a:ext cx="2311400" cy="457200"/>
          </a:xfrm>
        </p:spPr>
        <p:txBody>
          <a:bodyPr/>
          <a:lstStyle>
            <a:lvl1pPr>
              <a:defRPr/>
            </a:lvl1pPr>
          </a:lstStyle>
          <a:p>
            <a:fld id="{6D8859E4-E61C-4041-80A4-E1CEEEB6719C}" type="slidenum">
              <a:rPr lang="ja-JP" altLang="en-US"/>
              <a:pPr/>
              <a:t>‹#›</a:t>
            </a:fld>
            <a:endParaRPr lang="en-US" altLang="ja-JP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2"/>
          </p:nvPr>
        </p:nvSpPr>
        <p:spPr>
          <a:xfrm>
            <a:off x="495300" y="6245225"/>
            <a:ext cx="2311400" cy="476250"/>
          </a:xfrm>
        </p:spPr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964897966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 preserve="1">
  <p:cSld name="タイトル、テキスト、クリップ アー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95300" y="457200"/>
            <a:ext cx="8915400" cy="1371600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sz="half" idx="1"/>
          </p:nvPr>
        </p:nvSpPr>
        <p:spPr>
          <a:xfrm>
            <a:off x="495300" y="1981200"/>
            <a:ext cx="4381500" cy="3886200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クリップアート プレースホルダー 3"/>
          <p:cNvSpPr>
            <a:spLocks noGrp="1"/>
          </p:cNvSpPr>
          <p:nvPr>
            <p:ph type="clipArt" sz="half" idx="2"/>
          </p:nvPr>
        </p:nvSpPr>
        <p:spPr>
          <a:xfrm>
            <a:off x="5029200" y="1981200"/>
            <a:ext cx="4381500" cy="3886200"/>
          </a:xfrm>
        </p:spPr>
        <p:txBody>
          <a:bodyPr/>
          <a:lstStyle/>
          <a:p>
            <a:r>
              <a:rPr lang="ja-JP" altLang="en-US" smtClean="0"/>
              <a:t>アイコンをクリックしてクリップ アートを追加</a:t>
            </a:r>
            <a:endParaRPr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0"/>
          </p:nvPr>
        </p:nvSpPr>
        <p:spPr>
          <a:xfrm>
            <a:off x="3384550" y="6248400"/>
            <a:ext cx="31369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1"/>
          </p:nvPr>
        </p:nvSpPr>
        <p:spPr>
          <a:xfrm>
            <a:off x="7099300" y="6248400"/>
            <a:ext cx="2311400" cy="457200"/>
          </a:xfrm>
        </p:spPr>
        <p:txBody>
          <a:bodyPr/>
          <a:lstStyle>
            <a:lvl1pPr>
              <a:defRPr/>
            </a:lvl1pPr>
          </a:lstStyle>
          <a:p>
            <a:fld id="{CD791763-F213-4A32-BD4D-838AE91E10C9}" type="slidenum">
              <a:rPr lang="ja-JP" altLang="en-US"/>
              <a:pPr/>
              <a:t>‹#›</a:t>
            </a:fld>
            <a:endParaRPr lang="en-US" altLang="ja-JP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2"/>
          </p:nvPr>
        </p:nvSpPr>
        <p:spPr>
          <a:xfrm>
            <a:off x="495300" y="6245225"/>
            <a:ext cx="2311400" cy="476250"/>
          </a:xfrm>
        </p:spPr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668516953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タイトル、クリップ アート、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95300" y="457200"/>
            <a:ext cx="8915400" cy="1371600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クリップアート プレースホルダー 2"/>
          <p:cNvSpPr>
            <a:spLocks noGrp="1"/>
          </p:cNvSpPr>
          <p:nvPr>
            <p:ph type="clipArt" sz="half" idx="1"/>
          </p:nvPr>
        </p:nvSpPr>
        <p:spPr>
          <a:xfrm>
            <a:off x="495300" y="1981200"/>
            <a:ext cx="4381500" cy="3886200"/>
          </a:xfrm>
        </p:spPr>
        <p:txBody>
          <a:bodyPr/>
          <a:lstStyle/>
          <a:p>
            <a:r>
              <a:rPr lang="ja-JP" altLang="en-US" smtClean="0"/>
              <a:t>アイコンをクリックしてクリップ アートを追加</a:t>
            </a:r>
            <a:endParaRPr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5029200" y="1981200"/>
            <a:ext cx="4381500" cy="3886200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0"/>
          </p:nvPr>
        </p:nvSpPr>
        <p:spPr>
          <a:xfrm>
            <a:off x="3384550" y="6248400"/>
            <a:ext cx="31369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1"/>
          </p:nvPr>
        </p:nvSpPr>
        <p:spPr>
          <a:xfrm>
            <a:off x="7099300" y="6248400"/>
            <a:ext cx="2311400" cy="457200"/>
          </a:xfrm>
        </p:spPr>
        <p:txBody>
          <a:bodyPr/>
          <a:lstStyle>
            <a:lvl1pPr>
              <a:defRPr/>
            </a:lvl1pPr>
          </a:lstStyle>
          <a:p>
            <a:fld id="{CBFF80EC-30E9-402D-B014-22A770A5625E}" type="slidenum">
              <a:rPr lang="ja-JP" altLang="en-US"/>
              <a:pPr/>
              <a:t>‹#›</a:t>
            </a:fld>
            <a:endParaRPr lang="en-US" altLang="ja-JP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2"/>
          </p:nvPr>
        </p:nvSpPr>
        <p:spPr>
          <a:xfrm>
            <a:off x="495300" y="6245225"/>
            <a:ext cx="2311400" cy="476250"/>
          </a:xfrm>
        </p:spPr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351982949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55751C28-B69E-4BCD-A4BF-5C64C60C1519}" type="slidenum">
              <a:rPr lang="ja-JP" altLang="en-US"/>
              <a:pPr/>
              <a:t>‹#›</a:t>
            </a:fld>
            <a:endParaRPr lang="en-US" altLang="ja-JP"/>
          </a:p>
        </p:txBody>
      </p:sp>
      <p:sp>
        <p:nvSpPr>
          <p:cNvPr id="6" name="日付プレースホルダー 5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528724193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82638" y="4406900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782638" y="2906713"/>
            <a:ext cx="84201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4AAB90E2-436B-4454-904C-1DCF5BB0A08B}" type="slidenum">
              <a:rPr lang="ja-JP" altLang="en-US"/>
              <a:pPr/>
              <a:t>‹#›</a:t>
            </a:fld>
            <a:endParaRPr lang="en-US" altLang="ja-JP"/>
          </a:p>
        </p:txBody>
      </p:sp>
      <p:sp>
        <p:nvSpPr>
          <p:cNvPr id="6" name="日付プレースホルダー 5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845301552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495300" y="1981200"/>
            <a:ext cx="4381500" cy="388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5029200" y="1981200"/>
            <a:ext cx="4381500" cy="388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B47A9141-47AD-43D2-A7CB-D8943036BF4B}" type="slidenum">
              <a:rPr lang="ja-JP" altLang="en-US"/>
              <a:pPr/>
              <a:t>‹#›</a:t>
            </a:fld>
            <a:endParaRPr lang="en-US" altLang="ja-JP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771414872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73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73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5032375" y="1535113"/>
            <a:ext cx="437832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5032375" y="2174875"/>
            <a:ext cx="437832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7" name="フッター プレースホルダー 6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8" name="スライド番号プレースホルダー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5A3A31B8-FAAF-4805-A9A9-0136E2068C03}" type="slidenum">
              <a:rPr lang="ja-JP" altLang="en-US"/>
              <a:pPr/>
              <a:t>‹#›</a:t>
            </a:fld>
            <a:endParaRPr lang="en-US" altLang="ja-JP"/>
          </a:p>
        </p:txBody>
      </p:sp>
      <p:sp>
        <p:nvSpPr>
          <p:cNvPr id="9" name="日付プレースホルダー 8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195874604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77600CE-ED83-4250-B62D-90CD39BF7254}" type="slidenum">
              <a:rPr lang="ja-JP" altLang="en-US"/>
              <a:pPr/>
              <a:t>‹#›</a:t>
            </a:fld>
            <a:endParaRPr lang="en-US" altLang="ja-JP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531995056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フッター プレースホルダー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68D6AA45-55C4-4432-B88B-3780D57C195D}" type="slidenum">
              <a:rPr lang="ja-JP" altLang="en-US"/>
              <a:pPr/>
              <a:t>‹#›</a:t>
            </a:fld>
            <a:endParaRPr lang="en-US" altLang="ja-JP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075515261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138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873500" y="273050"/>
            <a:ext cx="553720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495300" y="1435100"/>
            <a:ext cx="3259138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CF39018-B526-4E6C-ADCB-9900AF1BD41E}" type="slidenum">
              <a:rPr lang="ja-JP" altLang="en-US"/>
              <a:pPr/>
              <a:t>‹#›</a:t>
            </a:fld>
            <a:endParaRPr lang="en-US" altLang="ja-JP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59409386"/>
      </p:ext>
    </p:extLst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941513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1941513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 smtClean="0"/>
              <a:t>アイコンをクリックして図を追加</a:t>
            </a:r>
            <a:endParaRPr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1941513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F6369FA0-A12E-4157-8BBC-B38CD52B4D02}" type="slidenum">
              <a:rPr lang="ja-JP" altLang="en-US"/>
              <a:pPr/>
              <a:t>‹#›</a:t>
            </a:fld>
            <a:endParaRPr lang="en-US" altLang="ja-JP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02508161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384550" y="6248400"/>
            <a:ext cx="31369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200"/>
            </a:lvl1pPr>
          </a:lstStyle>
          <a:p>
            <a:endParaRPr lang="en-US" altLang="ja-JP"/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99300" y="6248400"/>
            <a:ext cx="2311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 Black" pitchFamily="34" charset="0"/>
              </a:defRPr>
            </a:lvl1pPr>
          </a:lstStyle>
          <a:p>
            <a:fld id="{E0B84246-C38E-4F52-9A2C-C0437EB3245E}" type="slidenum">
              <a:rPr lang="ja-JP" altLang="en-US"/>
              <a:pPr/>
              <a:t>‹#›</a:t>
            </a:fld>
            <a:endParaRPr lang="en-US" altLang="ja-JP"/>
          </a:p>
        </p:txBody>
      </p:sp>
      <p:grpSp>
        <p:nvGrpSpPr>
          <p:cNvPr id="48132" name="Group 4"/>
          <p:cNvGrpSpPr>
            <a:grpSpLocks/>
          </p:cNvGrpSpPr>
          <p:nvPr/>
        </p:nvGrpSpPr>
        <p:grpSpPr bwMode="auto">
          <a:xfrm>
            <a:off x="0" y="0"/>
            <a:ext cx="9906000" cy="546100"/>
            <a:chOff x="0" y="0"/>
            <a:chExt cx="5760" cy="344"/>
          </a:xfrm>
        </p:grpSpPr>
        <p:sp>
          <p:nvSpPr>
            <p:cNvPr id="48133" name="Rectangle 5"/>
            <p:cNvSpPr>
              <a:spLocks noChangeArrowheads="1"/>
            </p:cNvSpPr>
            <p:nvPr/>
          </p:nvSpPr>
          <p:spPr bwMode="auto">
            <a:xfrm>
              <a:off x="0" y="0"/>
              <a:ext cx="180" cy="336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/>
              <a:endParaRPr lang="ja-JP" altLang="en-US" sz="2400">
                <a:latin typeface="Times New Roman" pitchFamily="18" charset="0"/>
              </a:endParaRPr>
            </a:p>
          </p:txBody>
        </p:sp>
        <p:sp>
          <p:nvSpPr>
            <p:cNvPr id="48134" name="Rectangle 6"/>
            <p:cNvSpPr>
              <a:spLocks noChangeArrowheads="1"/>
            </p:cNvSpPr>
            <p:nvPr/>
          </p:nvSpPr>
          <p:spPr bwMode="auto">
            <a:xfrm>
              <a:off x="260" y="85"/>
              <a:ext cx="5500" cy="173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lang="ja-JP" altLang="en-US" sz="2400">
                <a:latin typeface="Times New Roman" pitchFamily="18" charset="0"/>
              </a:endParaRPr>
            </a:p>
          </p:txBody>
        </p:sp>
        <p:sp>
          <p:nvSpPr>
            <p:cNvPr id="48135" name="Rectangle 7"/>
            <p:cNvSpPr>
              <a:spLocks noChangeArrowheads="1"/>
            </p:cNvSpPr>
            <p:nvPr/>
          </p:nvSpPr>
          <p:spPr bwMode="auto">
            <a:xfrm>
              <a:off x="258" y="85"/>
              <a:ext cx="87" cy="89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lang="ja-JP" altLang="en-US">
                <a:solidFill>
                  <a:schemeClr val="hlink"/>
                </a:solidFill>
              </a:endParaRPr>
            </a:p>
          </p:txBody>
        </p:sp>
        <p:sp>
          <p:nvSpPr>
            <p:cNvPr id="48136" name="Rectangle 8"/>
            <p:cNvSpPr>
              <a:spLocks noChangeArrowheads="1"/>
            </p:cNvSpPr>
            <p:nvPr/>
          </p:nvSpPr>
          <p:spPr bwMode="auto">
            <a:xfrm>
              <a:off x="345" y="0"/>
              <a:ext cx="88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lang="ja-JP" altLang="en-US">
                <a:solidFill>
                  <a:schemeClr val="hlink"/>
                </a:solidFill>
              </a:endParaRPr>
            </a:p>
          </p:txBody>
        </p:sp>
        <p:sp>
          <p:nvSpPr>
            <p:cNvPr id="48137" name="Rectangle 9"/>
            <p:cNvSpPr>
              <a:spLocks noChangeArrowheads="1"/>
            </p:cNvSpPr>
            <p:nvPr/>
          </p:nvSpPr>
          <p:spPr bwMode="auto">
            <a:xfrm>
              <a:off x="345" y="85"/>
              <a:ext cx="88" cy="8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lang="ja-JP" altLang="en-US">
                <a:solidFill>
                  <a:schemeClr val="accent2"/>
                </a:solidFill>
              </a:endParaRPr>
            </a:p>
          </p:txBody>
        </p:sp>
        <p:sp>
          <p:nvSpPr>
            <p:cNvPr id="48138" name="Rectangle 10"/>
            <p:cNvSpPr>
              <a:spLocks noChangeArrowheads="1"/>
            </p:cNvSpPr>
            <p:nvPr/>
          </p:nvSpPr>
          <p:spPr bwMode="auto">
            <a:xfrm>
              <a:off x="173" y="173"/>
              <a:ext cx="86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lang="ja-JP" altLang="en-US">
                <a:solidFill>
                  <a:schemeClr val="hlink"/>
                </a:solidFill>
              </a:endParaRPr>
            </a:p>
          </p:txBody>
        </p:sp>
        <p:sp>
          <p:nvSpPr>
            <p:cNvPr id="48139" name="Rectangle 11"/>
            <p:cNvSpPr>
              <a:spLocks noChangeArrowheads="1"/>
            </p:cNvSpPr>
            <p:nvPr/>
          </p:nvSpPr>
          <p:spPr bwMode="auto">
            <a:xfrm>
              <a:off x="83" y="86"/>
              <a:ext cx="89" cy="87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lang="ja-JP" altLang="en-US" sz="2400">
                <a:latin typeface="Times New Roman" pitchFamily="18" charset="0"/>
              </a:endParaRPr>
            </a:p>
          </p:txBody>
        </p:sp>
        <p:sp>
          <p:nvSpPr>
            <p:cNvPr id="48140" name="Rectangle 12"/>
            <p:cNvSpPr>
              <a:spLocks noChangeArrowheads="1"/>
            </p:cNvSpPr>
            <p:nvPr/>
          </p:nvSpPr>
          <p:spPr bwMode="auto">
            <a:xfrm>
              <a:off x="258" y="171"/>
              <a:ext cx="87" cy="8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lang="ja-JP" altLang="en-US">
                <a:solidFill>
                  <a:schemeClr val="accent2"/>
                </a:solidFill>
              </a:endParaRPr>
            </a:p>
          </p:txBody>
        </p:sp>
        <p:sp>
          <p:nvSpPr>
            <p:cNvPr id="48141" name="Rectangle 13"/>
            <p:cNvSpPr>
              <a:spLocks noChangeArrowheads="1"/>
            </p:cNvSpPr>
            <p:nvPr/>
          </p:nvSpPr>
          <p:spPr bwMode="auto">
            <a:xfrm>
              <a:off x="173" y="258"/>
              <a:ext cx="86" cy="8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lang="ja-JP" altLang="en-US">
                <a:solidFill>
                  <a:schemeClr val="accent2"/>
                </a:solidFill>
              </a:endParaRPr>
            </a:p>
          </p:txBody>
        </p:sp>
      </p:grpSp>
      <p:sp>
        <p:nvSpPr>
          <p:cNvPr id="48142" name="Rectangle 14"/>
          <p:cNvSpPr>
            <a:spLocks noGrp="1" noChangeArrowheads="1"/>
          </p:cNvSpPr>
          <p:nvPr>
            <p:ph type="title"/>
          </p:nvPr>
        </p:nvSpPr>
        <p:spPr bwMode="auto">
          <a:xfrm>
            <a:off x="495300" y="457200"/>
            <a:ext cx="8915400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 smtClean="0"/>
              <a:t>マスタ タイトルの書式設定</a:t>
            </a:r>
          </a:p>
        </p:txBody>
      </p:sp>
      <p:sp>
        <p:nvSpPr>
          <p:cNvPr id="48143" name="Rectangle 15"/>
          <p:cNvSpPr>
            <a:spLocks noGrp="1" noChangeArrowheads="1"/>
          </p:cNvSpPr>
          <p:nvPr>
            <p:ph type="body" idx="1"/>
          </p:nvPr>
        </p:nvSpPr>
        <p:spPr bwMode="auto">
          <a:xfrm>
            <a:off x="495300" y="1981200"/>
            <a:ext cx="8915400" cy="3886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</a:p>
        </p:txBody>
      </p:sp>
      <p:sp>
        <p:nvSpPr>
          <p:cNvPr id="48144" name="Rectangle 1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95300" y="6245225"/>
            <a:ext cx="23114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endParaRPr lang="en-US" altLang="ja-JP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transition spd="med"/>
  <p:hf sldNum="0"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SzPct val="75000"/>
        <a:buFont typeface="Wingdings" pitchFamily="2" charset="2"/>
        <a:buChar char="n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80000"/>
        <a:buFont typeface="Wingdings" pitchFamily="2" charset="2"/>
        <a:buChar char="¨"/>
        <a:defRPr kumimoji="1" sz="28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SzPct val="65000"/>
        <a:buFont typeface="Wingdings" pitchFamily="2" charset="2"/>
        <a:buChar char="n"/>
        <a:defRPr kumimoji="1"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¨"/>
        <a:defRPr kumimoji="1"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kumimoji="1"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kumimoji="1"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kumimoji="1"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kumimoji="1"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kumimoji="1" sz="2000">
          <a:solidFill>
            <a:schemeClr val="tx1"/>
          </a:solidFill>
          <a:latin typeface="+mn-lt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Mollinetti/Statistics-R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0.png"/><Relationship Id="rId3" Type="http://schemas.openxmlformats.org/officeDocument/2006/relationships/image" Target="../media/image23.tif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4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tif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0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1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0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Relationship Id="rId3" Type="http://schemas.openxmlformats.org/officeDocument/2006/relationships/image" Target="../media/image50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4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0.png"/><Relationship Id="rId3" Type="http://schemas.openxmlformats.org/officeDocument/2006/relationships/image" Target="../media/image35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0.png"/><Relationship Id="rId3" Type="http://schemas.openxmlformats.org/officeDocument/2006/relationships/image" Target="../media/image120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tiff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785814" y="2899825"/>
            <a:ext cx="6919714" cy="646331"/>
          </a:xfrm>
          <a:noFill/>
          <a:ln/>
          <a:extLst>
            <a:ext uri="{91240B29-F687-4F45-9708-019B960494DF}">
              <a14:hiddenLine xmlns:a14="http://schemas.microsoft.com/office/drawing/2010/main" w="9525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altLang="ja-JP" sz="3600" dirty="0" smtClean="0"/>
              <a:t>Datasets, Estimators, Intervals</a:t>
            </a:r>
            <a:endParaRPr lang="ja-JP" altLang="en-US" sz="3500" dirty="0">
              <a:ea typeface="ＭＳ Ｐゴシック" charset="-128"/>
            </a:endParaRPr>
          </a:p>
        </p:txBody>
      </p:sp>
      <p:pic>
        <p:nvPicPr>
          <p:cNvPr id="35846" name="Picture 6" descr="E:\Henry\Downloads\logo.gif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60" y="101278"/>
            <a:ext cx="1568050" cy="1568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テキスト ボックス 2"/>
          <p:cNvSpPr txBox="1"/>
          <p:nvPr/>
        </p:nvSpPr>
        <p:spPr>
          <a:xfrm>
            <a:off x="920552" y="4509120"/>
            <a:ext cx="898544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s-PE" altLang="ja-JP" dirty="0"/>
              <a:t>Marco </a:t>
            </a:r>
            <a:r>
              <a:rPr kumimoji="1" lang="es-PE" altLang="ja-JP" dirty="0" smtClean="0"/>
              <a:t>Antonio Florenzano Mollinetti</a:t>
            </a:r>
            <a:r>
              <a:rPr kumimoji="1" lang="es-PE" altLang="ja-JP" baseline="30000" dirty="0" smtClean="0"/>
              <a:t>1</a:t>
            </a:r>
            <a:r>
              <a:rPr kumimoji="1" lang="es-PE" altLang="ja-JP" dirty="0" smtClean="0"/>
              <a:t> </a:t>
            </a:r>
          </a:p>
          <a:p>
            <a:pPr algn="ctr"/>
            <a:r>
              <a:rPr kumimoji="1" lang="es-PE" altLang="ja-JP" baseline="30000" dirty="0" smtClean="0"/>
              <a:t>1</a:t>
            </a:r>
            <a:r>
              <a:rPr kumimoji="1" lang="es-PE" altLang="ja-JP" b="1" dirty="0" smtClean="0"/>
              <a:t>University of Tsukuba</a:t>
            </a:r>
            <a:r>
              <a:rPr kumimoji="1" lang="en-US" altLang="ja-JP" b="1" dirty="0" smtClean="0"/>
              <a:t>, </a:t>
            </a:r>
            <a:r>
              <a:rPr lang="en-US" altLang="ja-JP" b="1" dirty="0" smtClean="0"/>
              <a:t>Systems Optimization Laboratory</a:t>
            </a:r>
            <a:r>
              <a:rPr kumimoji="1" lang="es-PE" altLang="ja-JP" b="1" dirty="0" smtClean="0"/>
              <a:t>	</a:t>
            </a:r>
            <a:endParaRPr kumimoji="1" lang="es-PE" altLang="ja-JP" dirty="0" smtClean="0"/>
          </a:p>
          <a:p>
            <a:pPr algn="ctr"/>
            <a:r>
              <a:rPr kumimoji="1" lang="es-PE" altLang="ja-JP" dirty="0" smtClean="0">
                <a:latin typeface="Bookman Old Style" charset="0"/>
                <a:ea typeface="Bookman Old Style" charset="0"/>
                <a:cs typeface="Bookman Old Style" charset="0"/>
              </a:rPr>
              <a:t>mollinetti</a:t>
            </a:r>
            <a:r>
              <a:rPr kumimoji="1" lang="en-US" altLang="ja-JP" dirty="0" smtClean="0">
                <a:latin typeface="Bookman Old Style" charset="0"/>
                <a:ea typeface="Bookman Old Style" charset="0"/>
                <a:cs typeface="Bookman Old Style" charset="0"/>
              </a:rPr>
              <a:t>@</a:t>
            </a:r>
            <a:r>
              <a:rPr kumimoji="1" lang="en-US" altLang="ja-JP" dirty="0" err="1" smtClean="0">
                <a:latin typeface="Bookman Old Style" charset="0"/>
                <a:ea typeface="Bookman Old Style" charset="0"/>
                <a:cs typeface="Bookman Old Style" charset="0"/>
              </a:rPr>
              <a:t>syou.cs.tsukuba.ac.jp</a:t>
            </a:r>
            <a:endParaRPr kumimoji="1" lang="es-PE" altLang="ja-JP" dirty="0" smtClean="0">
              <a:latin typeface="Bookman Old Style" charset="0"/>
              <a:ea typeface="Bookman Old Style" charset="0"/>
              <a:cs typeface="Bookman Old Style" charset="0"/>
            </a:endParaRPr>
          </a:p>
          <a:p>
            <a:endParaRPr kumimoji="1" lang="es-PE" altLang="ja-JP" dirty="0" smtClean="0"/>
          </a:p>
          <a:p>
            <a:endParaRPr kumimoji="1" lang="es-PE" altLang="ja-JP" b="1" dirty="0" smtClean="0"/>
          </a:p>
          <a:p>
            <a:r>
              <a:rPr kumimoji="1" lang="es-PE" altLang="ja-JP" dirty="0" smtClean="0"/>
              <a:t>	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sets - Recap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512" y="1988840"/>
            <a:ext cx="8915400" cy="1924421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512" y="4092626"/>
            <a:ext cx="1587500" cy="4953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526" y="4767291"/>
            <a:ext cx="7264400" cy="177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66257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 sets </a:t>
            </a:r>
            <a:r>
              <a:rPr lang="mr-IN" dirty="0" smtClean="0"/>
              <a:t>–</a:t>
            </a:r>
            <a:r>
              <a:rPr lang="en-US" dirty="0" smtClean="0"/>
              <a:t> recap</a:t>
            </a:r>
          </a:p>
          <a:p>
            <a:r>
              <a:rPr lang="en-US" dirty="0">
                <a:solidFill>
                  <a:srgbClr val="FF0000"/>
                </a:solidFill>
              </a:rPr>
              <a:t>Categorical x </a:t>
            </a:r>
            <a:r>
              <a:rPr lang="en-US" dirty="0" smtClean="0">
                <a:solidFill>
                  <a:srgbClr val="FF0000"/>
                </a:solidFill>
              </a:rPr>
              <a:t>Numerical</a:t>
            </a:r>
          </a:p>
          <a:p>
            <a:r>
              <a:rPr lang="en-US" dirty="0" smtClean="0"/>
              <a:t>Sampling Distributions </a:t>
            </a:r>
          </a:p>
          <a:p>
            <a:r>
              <a:rPr lang="en-US" dirty="0" smtClean="0"/>
              <a:t>Point estimators</a:t>
            </a:r>
          </a:p>
          <a:p>
            <a:r>
              <a:rPr lang="en-US" dirty="0"/>
              <a:t>Statistical Intervals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235453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Categorical x Numerical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Let’s take a look into the following variables of Heart dataset:</a:t>
            </a:r>
          </a:p>
          <a:p>
            <a:pPr lvl="1"/>
            <a:r>
              <a:rPr lang="en-US" dirty="0" smtClean="0"/>
              <a:t>Sex</a:t>
            </a:r>
          </a:p>
          <a:p>
            <a:pPr lvl="1"/>
            <a:r>
              <a:rPr lang="en-US" dirty="0" err="1" smtClean="0"/>
              <a:t>Cp</a:t>
            </a:r>
            <a:endParaRPr lang="en-US" dirty="0" smtClean="0"/>
          </a:p>
          <a:p>
            <a:pPr lvl="1"/>
            <a:r>
              <a:rPr lang="en-US" dirty="0" err="1" smtClean="0"/>
              <a:t>Oldpeak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44662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Categorical x Numerical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Let’s take a look into the following variables of Heart dataset: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" y="3098800"/>
            <a:ext cx="9880600" cy="1625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" y="4876800"/>
            <a:ext cx="9855200" cy="154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40329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Categorical x Numerical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Let’s take a look into the following variables of Heart dataset: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00" y="3573016"/>
            <a:ext cx="9740900" cy="300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28098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Categorical </a:t>
            </a:r>
            <a:r>
              <a:rPr lang="en-US" smtClean="0"/>
              <a:t>x Numerical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solidFill>
                  <a:srgbClr val="FF0000"/>
                </a:solidFill>
              </a:rPr>
              <a:t>Oldpeak</a:t>
            </a:r>
            <a:r>
              <a:rPr lang="en-US" dirty="0" smtClean="0"/>
              <a:t> has decimal numbers</a:t>
            </a:r>
          </a:p>
          <a:p>
            <a:r>
              <a:rPr lang="en-US" dirty="0" smtClean="0"/>
              <a:t>Range: </a:t>
            </a:r>
            <a:r>
              <a:rPr lang="en-US" dirty="0" smtClean="0">
                <a:solidFill>
                  <a:schemeClr val="accent1"/>
                </a:solidFill>
              </a:rPr>
              <a:t>[0,4]</a:t>
            </a:r>
          </a:p>
          <a:p>
            <a:r>
              <a:rPr lang="en-US" dirty="0" smtClean="0"/>
              <a:t>Obviously it is a </a:t>
            </a:r>
            <a:r>
              <a:rPr lang="en-US" dirty="0" smtClean="0">
                <a:solidFill>
                  <a:srgbClr val="7030A0"/>
                </a:solidFill>
              </a:rPr>
              <a:t>numerical variable</a:t>
            </a:r>
            <a:endParaRPr lang="en-US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011415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Categorical </a:t>
            </a:r>
            <a:r>
              <a:rPr lang="en-US" smtClean="0"/>
              <a:t>x Numerical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Sex</a:t>
            </a:r>
            <a:r>
              <a:rPr lang="en-US" dirty="0" smtClean="0"/>
              <a:t> and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Cp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vary little</a:t>
            </a:r>
          </a:p>
          <a:p>
            <a:pPr lvl="1"/>
            <a:r>
              <a:rPr lang="en-US" dirty="0" smtClean="0">
                <a:solidFill>
                  <a:srgbClr val="7030A0"/>
                </a:solidFill>
              </a:rPr>
              <a:t>Sex</a:t>
            </a:r>
            <a:r>
              <a:rPr lang="en-US" dirty="0" smtClean="0"/>
              <a:t>: {1,0} (Male or Female)</a:t>
            </a:r>
          </a:p>
          <a:p>
            <a:pPr lvl="1"/>
            <a:r>
              <a:rPr lang="en-US" dirty="0" err="1" smtClean="0">
                <a:solidFill>
                  <a:srgbClr val="7030A0"/>
                </a:solidFill>
              </a:rPr>
              <a:t>Cp</a:t>
            </a:r>
            <a:r>
              <a:rPr lang="en-US" dirty="0" smtClean="0"/>
              <a:t>: {1,2,3,4} (None, Mild, Medium, Strong}</a:t>
            </a:r>
          </a:p>
          <a:p>
            <a:r>
              <a:rPr lang="en-US" dirty="0" smtClean="0"/>
              <a:t>Even if they are represented as numbers they could be classes</a:t>
            </a:r>
          </a:p>
          <a:p>
            <a:r>
              <a:rPr lang="en-US" dirty="0" smtClean="0"/>
              <a:t>We call them as </a:t>
            </a:r>
            <a:r>
              <a:rPr lang="en-US" dirty="0" smtClean="0">
                <a:solidFill>
                  <a:srgbClr val="7030A0"/>
                </a:solidFill>
              </a:rPr>
              <a:t>categorical variables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02062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Categorical x Numerical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7030A0"/>
                </a:solidFill>
              </a:rPr>
              <a:t>Categorical variables</a:t>
            </a:r>
            <a:r>
              <a:rPr lang="en-US" dirty="0" smtClean="0"/>
              <a:t> must be converted into </a:t>
            </a:r>
            <a:r>
              <a:rPr lang="en-US" dirty="0" smtClean="0">
                <a:solidFill>
                  <a:srgbClr val="7030A0"/>
                </a:solidFill>
              </a:rPr>
              <a:t>numerical variables</a:t>
            </a:r>
          </a:p>
          <a:p>
            <a:r>
              <a:rPr lang="en-US" dirty="0" smtClean="0"/>
              <a:t>Conversion: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One-hot </a:t>
            </a:r>
            <a:r>
              <a:rPr lang="en-US" dirty="0" smtClean="0">
                <a:solidFill>
                  <a:schemeClr val="bg2"/>
                </a:solidFill>
              </a:rPr>
              <a:t>(one number for each class)</a:t>
            </a:r>
            <a:endParaRPr lang="en-US" dirty="0" smtClean="0">
              <a:solidFill>
                <a:srgbClr val="FF0000"/>
              </a:solidFill>
            </a:endParaRPr>
          </a:p>
          <a:p>
            <a:pPr lvl="1"/>
            <a:r>
              <a:rPr lang="en-US" dirty="0" smtClean="0"/>
              <a:t>Binary </a:t>
            </a:r>
            <a:r>
              <a:rPr lang="en-US" dirty="0" smtClean="0">
                <a:solidFill>
                  <a:schemeClr val="bg2"/>
                </a:solidFill>
              </a:rPr>
              <a:t>(Binary numbers, e.g., 1010, 0001)</a:t>
            </a:r>
          </a:p>
          <a:p>
            <a:pPr lvl="1"/>
            <a:r>
              <a:rPr lang="en-US" dirty="0" smtClean="0"/>
              <a:t>Clusters </a:t>
            </a:r>
            <a:r>
              <a:rPr lang="en-US" dirty="0" smtClean="0">
                <a:solidFill>
                  <a:schemeClr val="bg2"/>
                </a:solidFill>
              </a:rPr>
              <a:t>(groupings of similar classes)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Interval </a:t>
            </a:r>
            <a:r>
              <a:rPr lang="en-US" dirty="0" smtClean="0">
                <a:solidFill>
                  <a:schemeClr val="bg2"/>
                </a:solidFill>
              </a:rPr>
              <a:t>(Real number interval)</a:t>
            </a:r>
          </a:p>
          <a:p>
            <a:endParaRPr lang="en-US" dirty="0">
              <a:solidFill>
                <a:srgbClr val="7030A0"/>
              </a:solidFill>
            </a:endParaRPr>
          </a:p>
          <a:p>
            <a:r>
              <a:rPr lang="en-US" dirty="0" smtClean="0">
                <a:solidFill>
                  <a:srgbClr val="FF0000"/>
                </a:solidFill>
              </a:rPr>
              <a:t>Depends on the number of categories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585410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Categorical x Numerical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do we do this in R?</a:t>
            </a:r>
          </a:p>
          <a:p>
            <a:r>
              <a:rPr lang="en-US" dirty="0" smtClean="0"/>
              <a:t>R provides a built-in one-hot encoding function</a:t>
            </a:r>
          </a:p>
          <a:p>
            <a:r>
              <a:rPr lang="en-US" dirty="0" smtClean="0"/>
              <a:t>Run the following:</a:t>
            </a:r>
          </a:p>
          <a:p>
            <a:pPr marL="0" indent="0">
              <a:buNone/>
            </a:pPr>
            <a:r>
              <a:rPr lang="en-US" sz="1800" dirty="0" smtClean="0">
                <a:solidFill>
                  <a:srgbClr val="FF0000"/>
                </a:solidFill>
              </a:rPr>
              <a:t>               We’re converting the </a:t>
            </a:r>
            <a:r>
              <a:rPr lang="en-US" sz="1800" dirty="0" err="1" smtClean="0">
                <a:solidFill>
                  <a:srgbClr val="FF0000"/>
                </a:solidFill>
              </a:rPr>
              <a:t>cp</a:t>
            </a:r>
            <a:r>
              <a:rPr lang="en-US" sz="1800" dirty="0" smtClean="0">
                <a:solidFill>
                  <a:srgbClr val="FF0000"/>
                </a:solidFill>
              </a:rPr>
              <a:t> column and saving it to another variable called ‘</a:t>
            </a:r>
            <a:r>
              <a:rPr lang="en-US" sz="1800" dirty="0" err="1" smtClean="0">
                <a:solidFill>
                  <a:srgbClr val="FF0000"/>
                </a:solidFill>
              </a:rPr>
              <a:t>cp</a:t>
            </a:r>
            <a:r>
              <a:rPr lang="en-US" sz="1800" dirty="0" smtClean="0">
                <a:solidFill>
                  <a:srgbClr val="FF0000"/>
                </a:solidFill>
              </a:rPr>
              <a:t>’</a:t>
            </a:r>
            <a:endParaRPr lang="en-US" sz="1800" dirty="0">
              <a:solidFill>
                <a:srgbClr val="FF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2960" y="3429000"/>
            <a:ext cx="2362200" cy="21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83004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Categorical x Numerical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300" y="1828800"/>
            <a:ext cx="8915400" cy="4038600"/>
          </a:xfrm>
        </p:spPr>
        <p:txBody>
          <a:bodyPr/>
          <a:lstStyle/>
          <a:p>
            <a:r>
              <a:rPr lang="en-US" dirty="0" smtClean="0"/>
              <a:t>Now let’s compare the plots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1982" y="2698545"/>
            <a:ext cx="4183360" cy="345708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528" y="2852936"/>
            <a:ext cx="3440286" cy="284301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568" y="2721318"/>
            <a:ext cx="2946400" cy="279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6212" y="2759418"/>
            <a:ext cx="2374900" cy="24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74339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Before we Begin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Go to the </a:t>
            </a:r>
            <a:r>
              <a:rPr lang="en-US" dirty="0" err="1" smtClean="0"/>
              <a:t>github</a:t>
            </a:r>
            <a:r>
              <a:rPr lang="en-US" dirty="0" smtClean="0"/>
              <a:t> repo:</a:t>
            </a:r>
          </a:p>
          <a:p>
            <a:pPr lvl="1"/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github.com</a:t>
            </a:r>
            <a:r>
              <a:rPr lang="en-US" dirty="0">
                <a:hlinkClick r:id="rId2"/>
              </a:rPr>
              <a:t>/Mollinetti/Statistics-R</a:t>
            </a:r>
            <a:endParaRPr lang="en-US" dirty="0" smtClean="0"/>
          </a:p>
          <a:p>
            <a:r>
              <a:rPr lang="en-US" dirty="0" smtClean="0"/>
              <a:t>Download the script for this class! (in the </a:t>
            </a:r>
            <a:r>
              <a:rPr lang="en-US" dirty="0"/>
              <a:t>‘</a:t>
            </a:r>
            <a:r>
              <a:rPr lang="en-US" dirty="0" smtClean="0"/>
              <a:t>scripts’ folder class_2!)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1487484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Categorical x Numerical pt.2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Load the </a:t>
            </a:r>
            <a:r>
              <a:rPr lang="en-US" dirty="0" err="1" smtClean="0"/>
              <a:t>Nelder-mead.txt</a:t>
            </a:r>
            <a:r>
              <a:rPr lang="en-US" dirty="0" smtClean="0"/>
              <a:t> dataset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Run our common dataset functions</a:t>
            </a:r>
          </a:p>
          <a:p>
            <a:pPr lvl="1"/>
            <a:r>
              <a:rPr lang="en-US" dirty="0" smtClean="0"/>
              <a:t>Names</a:t>
            </a:r>
          </a:p>
          <a:p>
            <a:pPr lvl="1"/>
            <a:r>
              <a:rPr lang="en-US" dirty="0" smtClean="0"/>
              <a:t>Head</a:t>
            </a:r>
          </a:p>
          <a:p>
            <a:pPr lvl="1"/>
            <a:r>
              <a:rPr lang="en-US" dirty="0" smtClean="0"/>
              <a:t>Summary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576" y="2996952"/>
            <a:ext cx="66167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331844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Categorical x Numerical pt.2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Let’s check the dimension and </a:t>
            </a:r>
            <a:r>
              <a:rPr lang="en-US" dirty="0" err="1" smtClean="0"/>
              <a:t>method_start</a:t>
            </a:r>
            <a:r>
              <a:rPr lang="en-US" dirty="0" smtClean="0"/>
              <a:t> columns of the dataset</a:t>
            </a:r>
            <a:endParaRPr lang="en-US" dirty="0"/>
          </a:p>
          <a:p>
            <a:pPr lvl="1"/>
            <a:r>
              <a:rPr lang="en-US" dirty="0" smtClean="0"/>
              <a:t>Use the </a:t>
            </a:r>
            <a:r>
              <a:rPr lang="en-US" dirty="0" smtClean="0">
                <a:solidFill>
                  <a:srgbClr val="FF0000"/>
                </a:solidFill>
              </a:rPr>
              <a:t>unique() </a:t>
            </a:r>
            <a:r>
              <a:rPr lang="en-US" dirty="0" smtClean="0"/>
              <a:t>function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480" y="4293096"/>
            <a:ext cx="953770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553753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Categorical x Numerical pt.2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Which variables are categorical?</a:t>
            </a:r>
          </a:p>
          <a:p>
            <a:r>
              <a:rPr lang="en-US" dirty="0" smtClean="0"/>
              <a:t>Which are numerical?</a:t>
            </a:r>
          </a:p>
          <a:p>
            <a:r>
              <a:rPr lang="en-US" dirty="0" smtClean="0"/>
              <a:t>Which variables should I plot?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648454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 sets </a:t>
            </a:r>
            <a:r>
              <a:rPr lang="mr-IN" dirty="0" smtClean="0"/>
              <a:t>–</a:t>
            </a:r>
            <a:r>
              <a:rPr lang="en-US" dirty="0" smtClean="0"/>
              <a:t> recap</a:t>
            </a:r>
          </a:p>
          <a:p>
            <a:r>
              <a:rPr lang="en-US" dirty="0"/>
              <a:t>Categorical x </a:t>
            </a:r>
            <a:r>
              <a:rPr lang="en-US" dirty="0" smtClean="0"/>
              <a:t>Numerical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Sampling distributions </a:t>
            </a:r>
          </a:p>
          <a:p>
            <a:r>
              <a:rPr lang="en-US" dirty="0" smtClean="0"/>
              <a:t>Point estimators</a:t>
            </a:r>
          </a:p>
          <a:p>
            <a:r>
              <a:rPr lang="en-US" dirty="0"/>
              <a:t>Statistical Intervals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71235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Sampling Distributions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Randomly sampling from a population results in </a:t>
            </a:r>
            <a:r>
              <a:rPr lang="en-US" dirty="0" smtClean="0">
                <a:solidFill>
                  <a:srgbClr val="7030A0"/>
                </a:solidFill>
              </a:rPr>
              <a:t>random variables</a:t>
            </a:r>
            <a:r>
              <a:rPr lang="en-US" dirty="0" smtClean="0"/>
              <a:t>. </a:t>
            </a:r>
            <a:r>
              <a:rPr lang="en-US" dirty="0" smtClean="0">
                <a:solidFill>
                  <a:srgbClr val="7030A0"/>
                </a:solidFill>
              </a:rPr>
              <a:t>Statistics</a:t>
            </a:r>
            <a:r>
              <a:rPr lang="en-US" dirty="0" smtClean="0"/>
              <a:t> of these variable are also random</a:t>
            </a:r>
          </a:p>
          <a:p>
            <a:r>
              <a:rPr lang="en-US" dirty="0" smtClean="0"/>
              <a:t>Being </a:t>
            </a:r>
            <a:r>
              <a:rPr lang="en-US" dirty="0"/>
              <a:t>random variables means that statistics also have their own probability distributions, called </a:t>
            </a:r>
            <a:r>
              <a:rPr lang="en-US" dirty="0">
                <a:solidFill>
                  <a:srgbClr val="7030A0"/>
                </a:solidFill>
              </a:rPr>
              <a:t>sampling </a:t>
            </a:r>
            <a:r>
              <a:rPr lang="en-US" dirty="0" smtClean="0">
                <a:solidFill>
                  <a:srgbClr val="7030A0"/>
                </a:solidFill>
              </a:rPr>
              <a:t>distributions</a:t>
            </a:r>
            <a:r>
              <a:rPr lang="en-US" dirty="0" smtClean="0"/>
              <a:t>. 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32520" y="6019800"/>
            <a:ext cx="7776864" cy="400110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000" dirty="0" smtClean="0"/>
              <a:t>Here, we refer to statistic as a estimator of a sample, e.g.: mean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51474976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Sampling Distributions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Consider a random variable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charset="0"/>
                      </a:rPr>
                      <m:t>𝑋</m:t>
                    </m:r>
                  </m:oMath>
                </a14:m>
                <a:r>
                  <a:rPr lang="en-US" i="1" dirty="0" smtClean="0"/>
                  <a:t>, </a:t>
                </a:r>
                <a:r>
                  <a:rPr lang="en-US" dirty="0"/>
                  <a:t>distributed according to a </a:t>
                </a:r>
                <a:r>
                  <a:rPr lang="en-US" dirty="0" smtClean="0"/>
                  <a:t>given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𝑓</m:t>
                    </m:r>
                    <m:r>
                      <a:rPr lang="en-US" b="0" i="1" smtClean="0">
                        <a:latin typeface="Cambria Math" charset="0"/>
                      </a:rPr>
                      <m:t>(</m:t>
                    </m:r>
                    <m:r>
                      <a:rPr lang="en-US" b="0" i="1" smtClean="0">
                        <a:latin typeface="Cambria Math" charset="0"/>
                      </a:rPr>
                      <m:t>𝑋</m:t>
                    </m:r>
                    <m:r>
                      <a:rPr lang="en-US" b="0" i="1" smtClean="0">
                        <a:latin typeface="Cambria Math" charset="0"/>
                      </a:rPr>
                      <m:t>|</m:t>
                    </m:r>
                    <m:r>
                      <a:rPr lang="en-US" b="0" i="1" smtClean="0">
                        <a:latin typeface="Cambria Math" charset="0"/>
                      </a:rPr>
                      <m:t>𝜃</m:t>
                    </m:r>
                    <m:r>
                      <a:rPr lang="en-US" b="0" i="1" smtClean="0">
                        <a:latin typeface="Cambria Math" charset="0"/>
                      </a:rPr>
                      <m:t>)</m:t>
                    </m:r>
                  </m:oMath>
                </a14:m>
                <a:endParaRPr lang="en-US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𝜃</m:t>
                    </m:r>
                  </m:oMath>
                </a14:m>
                <a:r>
                  <a:rPr lang="en-US" sz="2000" dirty="0" smtClean="0">
                    <a:solidFill>
                      <a:srgbClr val="FF0000"/>
                    </a:solidFill>
                  </a:rPr>
                  <a:t> is the </a:t>
                </a:r>
                <a:r>
                  <a:rPr lang="en-US" sz="2000" dirty="0" smtClean="0">
                    <a:solidFill>
                      <a:srgbClr val="7030A0"/>
                    </a:solidFill>
                  </a:rPr>
                  <a:t>distribution parameters</a:t>
                </a:r>
                <a:r>
                  <a:rPr lang="en-US" sz="2000" dirty="0" smtClean="0">
                    <a:solidFill>
                      <a:srgbClr val="FF0000"/>
                    </a:solidFill>
                  </a:rPr>
                  <a:t>, e.g.,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FF0000"/>
                        </a:solidFill>
                        <a:latin typeface="Cambria Math" charset="0"/>
                      </a:rPr>
                      <m:t>𝜃</m:t>
                    </m:r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=(</m:t>
                    </m:r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𝜇</m:t>
                    </m:r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,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𝜎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000" dirty="0" smtClean="0">
                    <a:solidFill>
                      <a:srgbClr val="FF0000"/>
                    </a:solidFill>
                  </a:rPr>
                  <a:t> for normal distribution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𝑓</m:t>
                    </m:r>
                  </m:oMath>
                </a14:m>
                <a:r>
                  <a:rPr lang="en-US" sz="2000" dirty="0" smtClean="0">
                    <a:solidFill>
                      <a:srgbClr val="FF0000"/>
                    </a:solidFill>
                  </a:rPr>
                  <a:t> is the </a:t>
                </a:r>
                <a:r>
                  <a:rPr lang="en-US" sz="2000" dirty="0" smtClean="0">
                    <a:solidFill>
                      <a:srgbClr val="7030A0"/>
                    </a:solidFill>
                  </a:rPr>
                  <a:t>probability density function </a:t>
                </a:r>
                <a:r>
                  <a:rPr lang="en-US" sz="2000" dirty="0" smtClean="0">
                    <a:solidFill>
                      <a:srgbClr val="FF0000"/>
                    </a:solidFill>
                  </a:rPr>
                  <a:t>(PDF)</a:t>
                </a:r>
              </a:p>
              <a:p>
                <a:r>
                  <a:rPr lang="en-US" dirty="0" smtClean="0"/>
                  <a:t>We obtain random samples drawn from         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𝜃</m:t>
                    </m:r>
                  </m:oMath>
                </a14:m>
                <a:r>
                  <a:rPr lang="en-US" dirty="0" smtClean="0">
                    <a:solidFill>
                      <a:srgbClr val="FF0000"/>
                    </a:solidFill>
                  </a:rPr>
                  <a:t>: </a:t>
                </a:r>
                <a:r>
                  <a:rPr lang="en-US" b="1" dirty="0">
                    <a:solidFill>
                      <a:srgbClr val="FF0000"/>
                    </a:solidFill>
                  </a:rPr>
                  <a:t>x </a:t>
                </a:r>
                <a:r>
                  <a:rPr lang="en-US" dirty="0">
                    <a:solidFill>
                      <a:srgbClr val="FF0000"/>
                    </a:solidFill>
                  </a:rPr>
                  <a:t>=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FF0000"/>
                        </a:solidFill>
                        <a:latin typeface="Cambria Math" charset="0"/>
                      </a:rPr>
                      <m:t>{</m:t>
                    </m:r>
                    <m:sSub>
                      <m:sSubPr>
                        <m:ctrlPr>
                          <a:rPr lang="en-US" b="0" i="1" dirty="0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i="1" dirty="0" smtClean="0">
                        <a:solidFill>
                          <a:srgbClr val="FF0000"/>
                        </a:solidFill>
                        <a:latin typeface="Cambria Math" charset="0"/>
                      </a:rPr>
                      <m:t>, </m:t>
                    </m:r>
                    <m:sSub>
                      <m:sSubPr>
                        <m:ctrlPr>
                          <a:rPr lang="en-US" b="0" i="1" dirty="0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i="1" dirty="0" smtClean="0">
                        <a:solidFill>
                          <a:srgbClr val="FF0000"/>
                        </a:solidFill>
                        <a:latin typeface="Cambria Math" charset="0"/>
                      </a:rPr>
                      <m:t> . . . , </m:t>
                    </m:r>
                    <m:sSub>
                      <m:sSubPr>
                        <m:ctrlPr>
                          <a:rPr lang="en-US" b="0" i="1" dirty="0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 err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i="1" dirty="0">
                        <a:solidFill>
                          <a:srgbClr val="FF0000"/>
                        </a:solidFill>
                        <a:latin typeface="Cambria Math" charset="0"/>
                      </a:rPr>
                      <m:t>}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889" t="-20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4715419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Sampling Distributions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Many kinds of random distributions. </a:t>
            </a:r>
            <a:r>
              <a:rPr lang="en-US" dirty="0"/>
              <a:t>M</a:t>
            </a:r>
            <a:r>
              <a:rPr lang="en-US" dirty="0" smtClean="0"/>
              <a:t>ost common in the medical field are: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Normal distribution (common anywhere)</a:t>
            </a:r>
          </a:p>
          <a:p>
            <a:pPr lvl="1"/>
            <a:r>
              <a:rPr lang="en-US" dirty="0" smtClean="0">
                <a:solidFill>
                  <a:schemeClr val="bg2"/>
                </a:solidFill>
              </a:rPr>
              <a:t>Chi-squared distribution (time series, intervals)</a:t>
            </a:r>
          </a:p>
          <a:p>
            <a:pPr lvl="1"/>
            <a:r>
              <a:rPr lang="en-US" dirty="0" smtClean="0">
                <a:solidFill>
                  <a:schemeClr val="bg2"/>
                </a:solidFill>
              </a:rPr>
              <a:t>t Distribution (similar to normal, longer tails)</a:t>
            </a:r>
          </a:p>
        </p:txBody>
      </p:sp>
    </p:spTree>
    <p:extLst>
      <p:ext uri="{BB962C8B-B14F-4D97-AF65-F5344CB8AC3E}">
        <p14:creationId xmlns:p14="http://schemas.microsoft.com/office/powerpoint/2010/main" val="132789451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Sampling Distributions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2800" dirty="0" smtClean="0"/>
                  <a:t>Normal (Gaussian)</a:t>
                </a:r>
              </a:p>
              <a:p>
                <a:pPr lvl="1"/>
                <a:r>
                  <a:rPr lang="en-US" sz="2400" dirty="0" smtClean="0">
                    <a:solidFill>
                      <a:srgbClr val="FF0000"/>
                    </a:solidFill>
                  </a:rPr>
                  <a:t>Parameters</a:t>
                </a:r>
                <a:r>
                  <a:rPr lang="en-US" sz="2400" dirty="0" smtClean="0"/>
                  <a:t>: mean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𝜇</m:t>
                    </m:r>
                  </m:oMath>
                </a14:m>
                <a:r>
                  <a:rPr lang="en-US" sz="2400" dirty="0" smtClean="0"/>
                  <a:t> , standard deviation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𝜎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3200" dirty="0" smtClean="0"/>
              </a:p>
              <a:p>
                <a:r>
                  <a:rPr lang="en-US" sz="2800" dirty="0" smtClean="0"/>
                  <a:t>Present in any field of study</a:t>
                </a:r>
              </a:p>
              <a:p>
                <a:r>
                  <a:rPr lang="en-US" sz="2800" dirty="0" smtClean="0">
                    <a:solidFill>
                      <a:srgbClr val="7030A0"/>
                    </a:solidFill>
                  </a:rPr>
                  <a:t>Central Theorem*</a:t>
                </a:r>
              </a:p>
              <a:p>
                <a:r>
                  <a:rPr lang="en-US" sz="2800" dirty="0" smtClean="0">
                    <a:solidFill>
                      <a:srgbClr val="FF0000"/>
                    </a:solidFill>
                  </a:rPr>
                  <a:t>Majority of Hypothesis tests assume normality</a:t>
                </a:r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684" t="-15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0712" y="4584700"/>
            <a:ext cx="3568700" cy="227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6505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Sampling Distributions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Univariate and Multivariate</a:t>
                </a:r>
              </a:p>
              <a:p>
                <a:pPr lvl="1"/>
                <a:r>
                  <a:rPr lang="en-US" dirty="0" smtClean="0"/>
                  <a:t>Univariate: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𝒩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𝜇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 smtClean="0"/>
                  <a:t> </a:t>
                </a:r>
                <a:r>
                  <a:rPr lang="en-US" sz="1400" b="1" dirty="0" smtClean="0">
                    <a:solidFill>
                      <a:srgbClr val="FF0000"/>
                    </a:solidFill>
                  </a:rPr>
                  <a:t>(scalar, scalar)</a:t>
                </a:r>
              </a:p>
              <a:p>
                <a:pPr lvl="1"/>
                <a:endParaRPr lang="en-US" sz="1400" b="1" dirty="0">
                  <a:solidFill>
                    <a:srgbClr val="FF0000"/>
                  </a:solidFill>
                </a:endParaRPr>
              </a:p>
              <a:p>
                <a:pPr lvl="1"/>
                <a:endParaRPr lang="en-US" sz="1400" b="1" dirty="0" smtClean="0">
                  <a:solidFill>
                    <a:srgbClr val="FF0000"/>
                  </a:solidFill>
                </a:endParaRPr>
              </a:p>
              <a:p>
                <a:pPr lvl="1"/>
                <a:endParaRPr lang="en-US" sz="1400" b="1" dirty="0">
                  <a:solidFill>
                    <a:srgbClr val="FF0000"/>
                  </a:solidFill>
                </a:endParaRPr>
              </a:p>
              <a:p>
                <a:pPr lvl="1"/>
                <a:r>
                  <a:rPr lang="en-US" dirty="0" smtClean="0"/>
                  <a:t>Multivariate: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𝒩</m:t>
                    </m:r>
                    <m:r>
                      <a:rPr lang="en-US" i="1"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𝑚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,</m:t>
                    </m:r>
                    <m:sSup>
                      <m:s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charset="0"/>
                          </a:rPr>
                          <m:t>Σ</m:t>
                        </m:r>
                      </m:e>
                      <m:sup>
                        <m:r>
                          <a:rPr lang="en-US" b="0" i="0" smtClean="0"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en-US" sz="1400" b="1" dirty="0" smtClean="0">
                    <a:solidFill>
                      <a:srgbClr val="FF0000"/>
                    </a:solidFill>
                  </a:rPr>
                  <a:t>(vector, matrix)</a:t>
                </a:r>
                <a:endParaRPr lang="en-US" sz="1400" b="1" dirty="0">
                  <a:solidFill>
                    <a:srgbClr val="FF0000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889" t="-20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050" y="3284984"/>
            <a:ext cx="2463800" cy="279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050" y="4578350"/>
            <a:ext cx="7581900" cy="5969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632520" y="6126595"/>
                <a:ext cx="619268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0" dirty="0" smtClean="0">
                    <a:solidFill>
                      <a:srgbClr val="FF0000"/>
                    </a:solidFill>
                  </a:rPr>
                  <a:t>*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FF0000"/>
                        </a:solidFill>
                        <a:latin typeface="Cambria Math" charset="0"/>
                      </a:rPr>
                      <m:t>Σ</m:t>
                    </m:r>
                  </m:oMath>
                </a14:m>
                <a:r>
                  <a:rPr lang="en-US" dirty="0" smtClean="0">
                    <a:solidFill>
                      <a:srgbClr val="FF0000"/>
                    </a:solidFill>
                  </a:rPr>
                  <a:t> is called </a:t>
                </a:r>
                <a:r>
                  <a:rPr lang="en-US" dirty="0" smtClean="0">
                    <a:solidFill>
                      <a:srgbClr val="7030A0"/>
                    </a:solidFill>
                  </a:rPr>
                  <a:t>Covariance Matrix</a:t>
                </a:r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520" y="6126595"/>
                <a:ext cx="6192688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886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4540217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Sampling Distribution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Central theorem: remember the dice experiment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" y="3645024"/>
            <a:ext cx="9791700" cy="148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1226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 sets </a:t>
            </a:r>
            <a:r>
              <a:rPr lang="mr-IN" dirty="0" smtClean="0"/>
              <a:t>–</a:t>
            </a:r>
            <a:r>
              <a:rPr lang="en-US" dirty="0" smtClean="0"/>
              <a:t> recap</a:t>
            </a:r>
          </a:p>
          <a:p>
            <a:r>
              <a:rPr lang="en-US" dirty="0"/>
              <a:t>Categorical x </a:t>
            </a:r>
            <a:r>
              <a:rPr lang="en-US" dirty="0" smtClean="0"/>
              <a:t>Numerical</a:t>
            </a:r>
          </a:p>
          <a:p>
            <a:r>
              <a:rPr lang="en-US" dirty="0" smtClean="0"/>
              <a:t>Sampling Distributions </a:t>
            </a:r>
          </a:p>
          <a:p>
            <a:r>
              <a:rPr lang="en-US" dirty="0" smtClean="0"/>
              <a:t>Point estimators</a:t>
            </a:r>
          </a:p>
          <a:p>
            <a:r>
              <a:rPr lang="en-US" dirty="0" smtClean="0"/>
              <a:t>Statistical Intervals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352892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Sampling Distributions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2800" dirty="0" smtClean="0"/>
                  <a:t>Chi-Squared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charset="0"/>
                          </a:rPr>
                          <m:t>𝜒</m:t>
                        </m:r>
                      </m:e>
                      <m:sup>
                        <m:r>
                          <a:rPr lang="en-US" sz="2800" b="0" i="1" smtClean="0"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800" dirty="0" smtClean="0"/>
              </a:p>
              <a:p>
                <a:pPr lvl="1"/>
                <a:r>
                  <a:rPr lang="en-US" sz="2400" dirty="0">
                    <a:solidFill>
                      <a:srgbClr val="FF0000"/>
                    </a:solidFill>
                  </a:rPr>
                  <a:t>Parameters</a:t>
                </a:r>
                <a:r>
                  <a:rPr lang="en-US" sz="2400" dirty="0"/>
                  <a:t>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𝑘</m:t>
                    </m:r>
                  </m:oMath>
                </a14:m>
                <a:r>
                  <a:rPr lang="en-US" sz="2400" dirty="0" smtClean="0"/>
                  <a:t> degrees of freedom</a:t>
                </a:r>
                <a:endParaRPr lang="en-US" sz="2800" dirty="0"/>
              </a:p>
              <a:p>
                <a:r>
                  <a:rPr lang="en-US" sz="2800" dirty="0"/>
                  <a:t>C</a:t>
                </a:r>
                <a:r>
                  <a:rPr lang="en-US" sz="2800" dirty="0" smtClean="0"/>
                  <a:t>hi-square test for goodness of fit.</a:t>
                </a:r>
              </a:p>
              <a:p>
                <a:r>
                  <a:rPr lang="en-US" sz="2800" dirty="0"/>
                  <a:t>T</a:t>
                </a:r>
                <a:r>
                  <a:rPr lang="en-US" sz="2800" dirty="0" smtClean="0"/>
                  <a:t>est of </a:t>
                </a:r>
                <a:r>
                  <a:rPr lang="en-US" sz="2800" dirty="0" smtClean="0">
                    <a:solidFill>
                      <a:srgbClr val="7030A0"/>
                    </a:solidFill>
                  </a:rPr>
                  <a:t>independence</a:t>
                </a:r>
                <a:r>
                  <a:rPr lang="en-US" sz="2800" dirty="0" smtClean="0"/>
                  <a:t> of two criteria of classification of </a:t>
                </a:r>
                <a:r>
                  <a:rPr lang="en-US" sz="2800" dirty="0" smtClean="0">
                    <a:solidFill>
                      <a:srgbClr val="7030A0"/>
                    </a:solidFill>
                  </a:rPr>
                  <a:t>qualitative data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684" t="-15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0792" y="4509120"/>
            <a:ext cx="3013174" cy="2255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57759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Sampling Distributions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t Distribution</a:t>
                </a:r>
              </a:p>
              <a:p>
                <a:pPr lvl="1"/>
                <a:r>
                  <a:rPr lang="en-US" dirty="0">
                    <a:solidFill>
                      <a:srgbClr val="FF0000"/>
                    </a:solidFill>
                  </a:rPr>
                  <a:t>Parameters</a:t>
                </a:r>
                <a:r>
                  <a:rPr lang="en-US" dirty="0"/>
                  <a:t>: mean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0000"/>
                        </a:solidFill>
                        <a:latin typeface="Cambria Math" charset="0"/>
                      </a:rPr>
                      <m:t>𝜇</m:t>
                    </m:r>
                  </m:oMath>
                </a14:m>
                <a:r>
                  <a:rPr lang="en-US" dirty="0"/>
                  <a:t> , </a:t>
                </a:r>
                <a:r>
                  <a:rPr lang="en-US" dirty="0" smtClean="0"/>
                  <a:t>variance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𝜎</m:t>
                        </m:r>
                      </m:e>
                      <m:sup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3600" dirty="0"/>
              </a:p>
              <a:p>
                <a:r>
                  <a:rPr lang="en-US" dirty="0" smtClean="0"/>
                  <a:t>A random variable will follow a t-distribution with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charset="0"/>
                      </a:rPr>
                      <m:t>𝑛</m:t>
                    </m:r>
                    <m:r>
                      <a:rPr lang="en-US" b="0" i="1" dirty="0" smtClean="0">
                        <a:latin typeface="Cambria Math" charset="0"/>
                      </a:rPr>
                      <m:t>−1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en-US" dirty="0" smtClean="0">
                    <a:solidFill>
                      <a:srgbClr val="7030A0"/>
                    </a:solidFill>
                  </a:rPr>
                  <a:t>degrees of freedom</a:t>
                </a:r>
              </a:p>
              <a:p>
                <a:endParaRPr lang="en-US" dirty="0">
                  <a:solidFill>
                    <a:srgbClr val="7030A0"/>
                  </a:solidFill>
                </a:endParaRPr>
              </a:p>
              <a:p>
                <a:endParaRPr lang="en-US" dirty="0" smtClean="0">
                  <a:solidFill>
                    <a:srgbClr val="7030A0"/>
                  </a:solidFill>
                </a:endParaRPr>
              </a:p>
              <a:p>
                <a:endParaRPr lang="en-US" dirty="0" smtClean="0">
                  <a:solidFill>
                    <a:srgbClr val="7030A0"/>
                  </a:solidFill>
                </a:endParaRP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889" t="-20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3512840" y="4509120"/>
                <a:ext cx="2191533" cy="9103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𝑇</m:t>
                      </m:r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fPr>
                        <m:num>
                          <m:acc>
                            <m:accPr>
                              <m:chr m:val="̅"/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𝑋</m:t>
                              </m:r>
                            </m:e>
                          </m:acc>
                          <m:r>
                            <a:rPr lang="en-US" sz="2400" b="0" i="1" smtClean="0">
                              <a:latin typeface="Cambria Math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𝜇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charset="0"/>
                            </a:rPr>
                            <m:t>𝑆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/</m:t>
                          </m:r>
                          <m:rad>
                            <m:radPr>
                              <m:degHide m:val="on"/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𝑛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2840" y="4509120"/>
                <a:ext cx="2191533" cy="91037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2712567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Sampling Distributions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7030A0"/>
                </a:solidFill>
              </a:rPr>
              <a:t>Symmetric</a:t>
            </a:r>
            <a:r>
              <a:rPr lang="en-US" dirty="0" smtClean="0"/>
              <a:t>, </a:t>
            </a:r>
            <a:r>
              <a:rPr lang="en-US" dirty="0" smtClean="0">
                <a:solidFill>
                  <a:srgbClr val="7030A0"/>
                </a:solidFill>
              </a:rPr>
              <a:t>unimodal</a:t>
            </a:r>
            <a:r>
              <a:rPr lang="en-US" dirty="0" smtClean="0"/>
              <a:t>, similar to the normal distribution but with </a:t>
            </a:r>
            <a:r>
              <a:rPr lang="en-US" dirty="0" smtClean="0">
                <a:solidFill>
                  <a:srgbClr val="7030A0"/>
                </a:solidFill>
              </a:rPr>
              <a:t>heavier tails </a:t>
            </a:r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552" y="3284984"/>
            <a:ext cx="7708900" cy="303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81500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 sets </a:t>
            </a:r>
            <a:r>
              <a:rPr lang="mr-IN" dirty="0" smtClean="0"/>
              <a:t>–</a:t>
            </a:r>
            <a:r>
              <a:rPr lang="en-US" dirty="0" smtClean="0"/>
              <a:t> recap</a:t>
            </a:r>
          </a:p>
          <a:p>
            <a:r>
              <a:rPr lang="en-US" dirty="0"/>
              <a:t>Categorical x </a:t>
            </a:r>
            <a:r>
              <a:rPr lang="en-US" dirty="0" smtClean="0"/>
              <a:t>Numerical</a:t>
            </a:r>
          </a:p>
          <a:p>
            <a:r>
              <a:rPr lang="en-US" dirty="0" smtClean="0"/>
              <a:t>Sampling distributions 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Point estimators</a:t>
            </a:r>
          </a:p>
          <a:p>
            <a:r>
              <a:rPr lang="en-US" dirty="0"/>
              <a:t>Statistical Intervals</a:t>
            </a:r>
          </a:p>
          <a:p>
            <a:endParaRPr lang="en-US" dirty="0" smtClean="0">
              <a:solidFill>
                <a:srgbClr val="FF0000"/>
              </a:solidFill>
            </a:endParaRP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90943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Point Estimators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Looking at the Heart Dataset, do you think it properly characterizes a given </a:t>
            </a:r>
            <a:r>
              <a:rPr lang="en-US" dirty="0" smtClean="0">
                <a:solidFill>
                  <a:srgbClr val="7030A0"/>
                </a:solidFill>
              </a:rPr>
              <a:t>population</a:t>
            </a:r>
            <a:r>
              <a:rPr lang="en-US" dirty="0" smtClean="0"/>
              <a:t>?</a:t>
            </a:r>
          </a:p>
          <a:p>
            <a:r>
              <a:rPr lang="en-US" dirty="0" smtClean="0"/>
              <a:t>Is it a suitable </a:t>
            </a:r>
            <a:r>
              <a:rPr lang="en-US" dirty="0" smtClean="0">
                <a:solidFill>
                  <a:srgbClr val="7030A0"/>
                </a:solidFill>
              </a:rPr>
              <a:t>sample</a:t>
            </a:r>
            <a:r>
              <a:rPr lang="en-US" dirty="0" smtClean="0"/>
              <a:t>?</a:t>
            </a:r>
          </a:p>
          <a:p>
            <a:r>
              <a:rPr lang="en-US" dirty="0"/>
              <a:t>A</a:t>
            </a:r>
            <a:r>
              <a:rPr lang="en-US" dirty="0" smtClean="0"/>
              <a:t>ny empty entry in a given </a:t>
            </a:r>
            <a:r>
              <a:rPr lang="en-US" dirty="0" smtClean="0">
                <a:solidFill>
                  <a:srgbClr val="7030A0"/>
                </a:solidFill>
              </a:rPr>
              <a:t>observation?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7846" y="4437112"/>
            <a:ext cx="3763888" cy="2251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2786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 Estimators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What are </a:t>
                </a:r>
                <a:r>
                  <a:rPr lang="en-US" dirty="0" smtClean="0">
                    <a:solidFill>
                      <a:srgbClr val="7030A0"/>
                    </a:solidFill>
                  </a:rPr>
                  <a:t>point estimators</a:t>
                </a:r>
                <a:r>
                  <a:rPr lang="en-US" dirty="0" smtClean="0"/>
                  <a:t>?</a:t>
                </a:r>
              </a:p>
              <a:p>
                <a:pPr lvl="1"/>
                <a:r>
                  <a:rPr lang="en-US" dirty="0" smtClean="0"/>
                  <a:t>Estimated value of </a:t>
                </a:r>
                <a:r>
                  <a:rPr lang="en-US" dirty="0">
                    <a:solidFill>
                      <a:srgbClr val="7030A0"/>
                    </a:solidFill>
                  </a:rPr>
                  <a:t>maximum plausibility</a:t>
                </a:r>
                <a:r>
                  <a:rPr lang="en-US" dirty="0" smtClean="0"/>
                  <a:t> for a given </a:t>
                </a:r>
                <a:r>
                  <a:rPr lang="en-US" dirty="0">
                    <a:solidFill>
                      <a:srgbClr val="7030A0"/>
                    </a:solidFill>
                  </a:rPr>
                  <a:t>population parameter </a:t>
                </a:r>
                <a:r>
                  <a:rPr lang="en-US" dirty="0" err="1" smtClean="0">
                    <a:solidFill>
                      <a:srgbClr val="7030A0"/>
                    </a:solidFill>
                  </a:rPr>
                  <a:t>θ</a:t>
                </a:r>
                <a:endParaRPr lang="en-US" dirty="0" smtClean="0"/>
              </a:p>
              <a:p>
                <a:pPr marL="342900" lvl="1" indent="-342900">
                  <a:buClr>
                    <a:schemeClr val="bg2"/>
                  </a:buClr>
                  <a:buSzPct val="75000"/>
                  <a:buFont typeface="Wingdings" pitchFamily="2" charset="2"/>
                  <a:buChar char="n"/>
                </a:pPr>
                <a:r>
                  <a:rPr lang="en-US" dirty="0" smtClean="0"/>
                  <a:t>A </a:t>
                </a:r>
                <a:r>
                  <a:rPr lang="en-US" dirty="0"/>
                  <a:t>given function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charset="0"/>
                          </a:rPr>
                          <m:t>Θ</m:t>
                        </m:r>
                      </m:e>
                    </m:acc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latin typeface="Cambria Math" charset="0"/>
                      </a:rPr>
                      <m:t>h</m:t>
                    </m:r>
                    <m:r>
                      <a:rPr lang="en-US" b="0" i="1" smtClean="0">
                        <a:latin typeface="Cambria Math" charset="0"/>
                      </a:rPr>
                      <m:t>(</m:t>
                    </m:r>
                    <m:r>
                      <a:rPr lang="en-US" b="1" i="1" smtClean="0">
                        <a:latin typeface="Cambria Math" charset="0"/>
                      </a:rPr>
                      <m:t>𝒙</m:t>
                    </m:r>
                    <m:r>
                      <a:rPr lang="en-US" b="0" i="1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en-US" dirty="0"/>
                  <a:t>is called a </a:t>
                </a:r>
                <a:r>
                  <a:rPr lang="en-US" dirty="0">
                    <a:solidFill>
                      <a:srgbClr val="7030A0"/>
                    </a:solidFill>
                  </a:rPr>
                  <a:t>point estimator </a:t>
                </a:r>
                <a:r>
                  <a:rPr lang="en-US" dirty="0"/>
                  <a:t>of the parameter </a:t>
                </a:r>
                <a:r>
                  <a:rPr lang="en-US" dirty="0" err="1" smtClean="0">
                    <a:solidFill>
                      <a:srgbClr val="7030A0"/>
                    </a:solidFill>
                  </a:rPr>
                  <a:t>θ</a:t>
                </a:r>
                <a:r>
                  <a:rPr lang="en-US" dirty="0" smtClean="0"/>
                  <a:t>, </a:t>
                </a:r>
                <a:r>
                  <a:rPr lang="en-US" dirty="0"/>
                  <a:t>and a value returned by this function for a given sample is referred to as a </a:t>
                </a:r>
                <a:r>
                  <a:rPr lang="en-US" dirty="0">
                    <a:solidFill>
                      <a:srgbClr val="7030A0"/>
                    </a:solidFill>
                  </a:rPr>
                  <a:t>point estimate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charset="0"/>
                          </a:rPr>
                          <m:t>𝜃</m:t>
                        </m:r>
                      </m:e>
                    </m:acc>
                  </m:oMath>
                </a14:m>
                <a:r>
                  <a:rPr lang="en-US" dirty="0" smtClean="0"/>
                  <a:t> </a:t>
                </a:r>
                <a:r>
                  <a:rPr lang="en-US" dirty="0"/>
                  <a:t>of the parameter. </a:t>
                </a:r>
              </a:p>
              <a:p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889" t="-20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5358135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 Estimators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have two kinds:</a:t>
            </a:r>
          </a:p>
          <a:p>
            <a:pPr lvl="1"/>
            <a:r>
              <a:rPr lang="en-US" dirty="0">
                <a:solidFill>
                  <a:srgbClr val="7030A0"/>
                </a:solidFill>
              </a:rPr>
              <a:t>Unbiased </a:t>
            </a:r>
            <a:r>
              <a:rPr lang="en-US" dirty="0" smtClean="0">
                <a:solidFill>
                  <a:srgbClr val="7030A0"/>
                </a:solidFill>
              </a:rPr>
              <a:t>Estimator</a:t>
            </a:r>
          </a:p>
          <a:p>
            <a:pPr lvl="2"/>
            <a:r>
              <a:rPr lang="en-US" dirty="0" smtClean="0">
                <a:solidFill>
                  <a:srgbClr val="FF0000"/>
                </a:solidFill>
              </a:rPr>
              <a:t>Lie close to the real value of the real population </a:t>
            </a:r>
          </a:p>
          <a:p>
            <a:pPr lvl="2"/>
            <a:r>
              <a:rPr lang="en-US" dirty="0" smtClean="0">
                <a:solidFill>
                  <a:srgbClr val="FF0000"/>
                </a:solidFill>
              </a:rPr>
              <a:t>Minimum variance*</a:t>
            </a:r>
            <a:endParaRPr lang="en-US" dirty="0">
              <a:solidFill>
                <a:srgbClr val="FF0000"/>
              </a:solidFill>
            </a:endParaRPr>
          </a:p>
          <a:p>
            <a:pPr lvl="1"/>
            <a:r>
              <a:rPr lang="en-US" dirty="0">
                <a:solidFill>
                  <a:srgbClr val="7030A0"/>
                </a:solidFill>
              </a:rPr>
              <a:t>Biased Estimator</a:t>
            </a:r>
          </a:p>
          <a:p>
            <a:pPr lvl="2"/>
            <a:r>
              <a:rPr lang="en-US" dirty="0" smtClean="0">
                <a:solidFill>
                  <a:srgbClr val="FF0000"/>
                </a:solidFill>
              </a:rPr>
              <a:t>Introduce some bias related to the real value of the real population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478319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Point Estimators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Example of unbiased estimators</a:t>
            </a:r>
            <a:r>
              <a:rPr lang="en-US" baseline="30000" dirty="0" smtClean="0">
                <a:solidFill>
                  <a:srgbClr val="FF0000"/>
                </a:solidFill>
              </a:rPr>
              <a:t>1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Mean</a:t>
            </a:r>
          </a:p>
          <a:p>
            <a:pPr lvl="1"/>
            <a:r>
              <a:rPr lang="en-US" dirty="0" smtClean="0"/>
              <a:t>Standard Error</a:t>
            </a:r>
          </a:p>
          <a:p>
            <a:pPr lvl="1"/>
            <a:r>
              <a:rPr lang="en-US" dirty="0" smtClean="0"/>
              <a:t>Variance</a:t>
            </a:r>
          </a:p>
          <a:p>
            <a:r>
              <a:rPr lang="en-US" dirty="0" smtClean="0"/>
              <a:t>Example of biased estimators</a:t>
            </a:r>
          </a:p>
          <a:p>
            <a:pPr lvl="1"/>
            <a:r>
              <a:rPr lang="en-US" dirty="0" smtClean="0"/>
              <a:t>Standard Deviation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00472" y="6453336"/>
            <a:ext cx="60486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aseline="30000" dirty="0" smtClean="0">
                <a:solidFill>
                  <a:srgbClr val="FF0000"/>
                </a:solidFill>
              </a:rPr>
              <a:t>1</a:t>
            </a:r>
            <a:r>
              <a:rPr lang="en-US" sz="1200" dirty="0" smtClean="0">
                <a:solidFill>
                  <a:srgbClr val="FF0000"/>
                </a:solidFill>
              </a:rPr>
              <a:t>Estimators of </a:t>
            </a:r>
            <a:r>
              <a:rPr lang="en-US" sz="1200" dirty="0" err="1" smtClean="0">
                <a:solidFill>
                  <a:srgbClr val="FF0000"/>
                </a:solidFill>
              </a:rPr>
              <a:t>gaussian</a:t>
            </a:r>
            <a:r>
              <a:rPr lang="en-US" sz="1200" dirty="0" smtClean="0">
                <a:solidFill>
                  <a:srgbClr val="FF0000"/>
                </a:solidFill>
              </a:rPr>
              <a:t> Distributions</a:t>
            </a:r>
            <a:endParaRPr lang="en-US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889947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Point Estimators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Because the mean is an </a:t>
            </a:r>
            <a:r>
              <a:rPr lang="en-US" dirty="0" smtClean="0">
                <a:solidFill>
                  <a:srgbClr val="7030A0"/>
                </a:solidFill>
              </a:rPr>
              <a:t>unbiased estimator </a:t>
            </a:r>
            <a:r>
              <a:rPr lang="en-US" dirty="0" smtClean="0">
                <a:solidFill>
                  <a:srgbClr val="FF0000"/>
                </a:solidFill>
              </a:rPr>
              <a:t>(for normal/t distribution) </a:t>
            </a:r>
            <a:r>
              <a:rPr lang="en-US" dirty="0" smtClean="0"/>
              <a:t>most </a:t>
            </a:r>
            <a:r>
              <a:rPr lang="en-US" dirty="0" smtClean="0">
                <a:solidFill>
                  <a:srgbClr val="7030A0"/>
                </a:solidFill>
              </a:rPr>
              <a:t>statistical inference</a:t>
            </a:r>
            <a:r>
              <a:rPr lang="en-US" dirty="0" smtClean="0"/>
              <a:t> is done with the </a:t>
            </a:r>
            <a:r>
              <a:rPr lang="en-US" dirty="0" smtClean="0">
                <a:solidFill>
                  <a:srgbClr val="7030A0"/>
                </a:solidFill>
              </a:rPr>
              <a:t>sample mean</a:t>
            </a:r>
          </a:p>
          <a:p>
            <a:r>
              <a:rPr lang="en-US" dirty="0" smtClean="0"/>
              <a:t>Ex: Iman-Davenport test, paired t-test,</a:t>
            </a:r>
            <a:r>
              <a:rPr lang="mr-IN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300190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 sets </a:t>
            </a:r>
            <a:r>
              <a:rPr lang="mr-IN" dirty="0" smtClean="0"/>
              <a:t>–</a:t>
            </a:r>
            <a:r>
              <a:rPr lang="en-US" dirty="0" smtClean="0"/>
              <a:t> recap</a:t>
            </a:r>
          </a:p>
          <a:p>
            <a:r>
              <a:rPr lang="en-US" dirty="0"/>
              <a:t>Categorical x </a:t>
            </a:r>
            <a:r>
              <a:rPr lang="en-US" dirty="0" smtClean="0"/>
              <a:t>Numerical</a:t>
            </a:r>
          </a:p>
          <a:p>
            <a:r>
              <a:rPr lang="en-US" dirty="0" smtClean="0"/>
              <a:t>Sampling distributions </a:t>
            </a:r>
          </a:p>
          <a:p>
            <a:r>
              <a:rPr lang="en-US" dirty="0" smtClean="0"/>
              <a:t>Point estimators</a:t>
            </a:r>
          </a:p>
          <a:p>
            <a:r>
              <a:rPr lang="en-US" dirty="0">
                <a:solidFill>
                  <a:srgbClr val="FF0000"/>
                </a:solidFill>
              </a:rPr>
              <a:t>Statistical Intervals</a:t>
            </a:r>
          </a:p>
          <a:p>
            <a:endParaRPr lang="en-US" dirty="0" smtClean="0">
              <a:solidFill>
                <a:srgbClr val="FF0000"/>
              </a:solidFill>
            </a:endParaRP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522209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Data sets </a:t>
            </a:r>
            <a:r>
              <a:rPr lang="mr-IN" dirty="0" smtClean="0">
                <a:solidFill>
                  <a:srgbClr val="FF0000"/>
                </a:solidFill>
              </a:rPr>
              <a:t>–</a:t>
            </a:r>
            <a:r>
              <a:rPr lang="en-US" dirty="0" smtClean="0">
                <a:solidFill>
                  <a:srgbClr val="FF0000"/>
                </a:solidFill>
              </a:rPr>
              <a:t> recap</a:t>
            </a:r>
          </a:p>
          <a:p>
            <a:r>
              <a:rPr lang="en-US" dirty="0"/>
              <a:t>Categorical x </a:t>
            </a:r>
            <a:r>
              <a:rPr lang="en-US" dirty="0" smtClean="0"/>
              <a:t>Numerical</a:t>
            </a:r>
          </a:p>
          <a:p>
            <a:r>
              <a:rPr lang="en-US" dirty="0" smtClean="0"/>
              <a:t>Sampling Distributions </a:t>
            </a:r>
          </a:p>
          <a:p>
            <a:r>
              <a:rPr lang="en-US" dirty="0" smtClean="0"/>
              <a:t>Point estimators</a:t>
            </a:r>
          </a:p>
          <a:p>
            <a:r>
              <a:rPr lang="en-US" dirty="0"/>
              <a:t>Statistical Intervals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8520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Statistical </a:t>
            </a:r>
            <a:r>
              <a:rPr lang="en-US" dirty="0"/>
              <a:t>Intervals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Suppose we have data drawn from a distribution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𝜇</m:t>
                    </m:r>
                  </m:oMath>
                </a14:m>
                <a:r>
                  <a:rPr lang="en-US" dirty="0" smtClean="0">
                    <a:solidFill>
                      <a:srgbClr val="FF0000"/>
                    </a:solidFill>
                  </a:rPr>
                  <a:t> (univariate, normal)</a:t>
                </a:r>
              </a:p>
              <a:p>
                <a:pPr marL="342900" lvl="1" indent="-342900">
                  <a:buClr>
                    <a:schemeClr val="bg2"/>
                  </a:buClr>
                  <a:buSzPct val="75000"/>
                  <a:buFont typeface="Wingdings" pitchFamily="2" charset="2"/>
                  <a:buChar char="n"/>
                </a:pPr>
                <a:r>
                  <a:rPr lang="en-US" dirty="0" smtClean="0"/>
                  <a:t>How close is the </a:t>
                </a:r>
                <a:r>
                  <a:rPr lang="en-US" dirty="0" smtClean="0">
                    <a:solidFill>
                      <a:srgbClr val="7030A0"/>
                    </a:solidFill>
                  </a:rPr>
                  <a:t>mean of the sample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/>
                  <a:t> </a:t>
                </a:r>
                <a:r>
                  <a:rPr lang="en-US" dirty="0" smtClean="0"/>
                  <a:t>to the </a:t>
                </a:r>
                <a:r>
                  <a:rPr lang="en-US" dirty="0" smtClean="0">
                    <a:solidFill>
                      <a:srgbClr val="7030A0"/>
                    </a:solidFill>
                  </a:rPr>
                  <a:t>true mean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𝜇</m:t>
                    </m:r>
                  </m:oMath>
                </a14:m>
                <a:endParaRPr lang="en-US" dirty="0" smtClean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889" t="-20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10471707"/>
      </p:ext>
    </p:extLst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Statistical Intervals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2800" dirty="0" smtClean="0">
                    <a:solidFill>
                      <a:srgbClr val="FF0000"/>
                    </a:solidFill>
                  </a:rPr>
                  <a:t>Example</a:t>
                </a:r>
                <a:r>
                  <a:rPr lang="en-US" sz="2800" dirty="0"/>
                  <a:t>: Measuring </a:t>
                </a:r>
                <a:r>
                  <a:rPr lang="en-US" sz="2800" dirty="0" smtClean="0"/>
                  <a:t>the systolic </a:t>
                </a:r>
                <a:r>
                  <a:rPr lang="en-US" sz="2800" dirty="0"/>
                  <a:t>blood pressure of patients, we expect </a:t>
                </a:r>
                <a:r>
                  <a:rPr lang="en-US" sz="2800" dirty="0" smtClean="0"/>
                  <a:t>results </a:t>
                </a:r>
                <a:r>
                  <a:rPr lang="en-US" sz="2800" dirty="0"/>
                  <a:t>to be around </a:t>
                </a:r>
                <a:r>
                  <a:rPr lang="en-US" sz="2800" dirty="0" smtClean="0">
                    <a:solidFill>
                      <a:srgbClr val="FF0000"/>
                    </a:solidFill>
                  </a:rPr>
                  <a:t>120</a:t>
                </a:r>
                <a:r>
                  <a:rPr lang="en-US" sz="2800" dirty="0">
                    <a:solidFill>
                      <a:srgbClr val="FF0000"/>
                    </a:solidFill>
                  </a:rPr>
                  <a:t> </a:t>
                </a:r>
                <a:r>
                  <a:rPr lang="en-US" sz="2800" dirty="0" smtClean="0"/>
                  <a:t>with </a:t>
                </a:r>
                <a:r>
                  <a:rPr lang="en-US" sz="2800" dirty="0"/>
                  <a:t>a standard deviation of </a:t>
                </a:r>
                <a:r>
                  <a:rPr lang="en-US" sz="2800" dirty="0">
                    <a:solidFill>
                      <a:srgbClr val="FF0000"/>
                    </a:solidFill>
                  </a:rPr>
                  <a:t>1</a:t>
                </a:r>
                <a:r>
                  <a:rPr lang="en-US" sz="2800" dirty="0" smtClean="0">
                    <a:solidFill>
                      <a:srgbClr val="FF0000"/>
                    </a:solidFill>
                  </a:rPr>
                  <a:t> </a:t>
                </a:r>
                <a:r>
                  <a:rPr lang="en-US" sz="2800" dirty="0">
                    <a:solidFill>
                      <a:srgbClr val="FF0000"/>
                    </a:solidFill>
                  </a:rPr>
                  <a:t>units</a:t>
                </a:r>
                <a:r>
                  <a:rPr lang="en-US" sz="2800" dirty="0"/>
                  <a:t>. Assume </a:t>
                </a:r>
                <a:r>
                  <a:rPr lang="en-US" sz="2800" dirty="0" smtClean="0">
                    <a:solidFill>
                      <a:srgbClr val="7030A0"/>
                    </a:solidFill>
                  </a:rPr>
                  <a:t>normality of data</a:t>
                </a:r>
                <a:r>
                  <a:rPr lang="en-US" sz="2800" dirty="0" smtClean="0"/>
                  <a:t>. </a:t>
                </a:r>
                <a:endParaRPr lang="en-US" sz="2800" dirty="0"/>
              </a:p>
              <a:p>
                <a:r>
                  <a:rPr lang="en-US" sz="2800" dirty="0"/>
                  <a:t>Obtaining a </a:t>
                </a:r>
                <a:r>
                  <a:rPr lang="en-US" sz="2800" dirty="0">
                    <a:solidFill>
                      <a:srgbClr val="7030A0"/>
                    </a:solidFill>
                  </a:rPr>
                  <a:t>sample mean </a:t>
                </a:r>
                <a:r>
                  <a:rPr lang="en-US" sz="2800" dirty="0"/>
                  <a:t>of </a:t>
                </a:r>
                <a14:m>
                  <m:oMath xmlns:m="http://schemas.openxmlformats.org/officeDocument/2006/math">
                    <m:r>
                      <a:rPr lang="en-US" sz="2800" b="0" i="1" dirty="0" smtClean="0">
                        <a:solidFill>
                          <a:srgbClr val="FF0000"/>
                        </a:solidFill>
                        <a:latin typeface="Cambria Math" charset="0"/>
                      </a:rPr>
                      <m:t>𝑛</m:t>
                    </m:r>
                    <m:r>
                      <a:rPr lang="en-US" sz="2800" b="0" i="1" dirty="0" smtClean="0">
                        <a:solidFill>
                          <a:srgbClr val="FF0000"/>
                        </a:solidFill>
                        <a:latin typeface="Cambria Math" charset="0"/>
                      </a:rPr>
                      <m:t>=30</m:t>
                    </m:r>
                  </m:oMath>
                </a14:m>
                <a:r>
                  <a:rPr lang="en-US" sz="2800" dirty="0" smtClean="0"/>
                  <a:t> </a:t>
                </a:r>
                <a:r>
                  <a:rPr lang="en-US" sz="2800" dirty="0"/>
                  <a:t>observations yields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800" i="1" dirty="0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sz="2800" b="0" i="1" dirty="0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sz="2800" i="1" dirty="0">
                        <a:solidFill>
                          <a:srgbClr val="FF0000"/>
                        </a:solidFill>
                        <a:latin typeface="Cambria Math" charset="0"/>
                      </a:rPr>
                      <m:t>=</m:t>
                    </m:r>
                    <m:r>
                      <a:rPr lang="en-US" sz="2800" b="0" i="1" dirty="0" smtClean="0">
                        <a:solidFill>
                          <a:srgbClr val="FF0000"/>
                        </a:solidFill>
                        <a:latin typeface="Cambria Math" charset="0"/>
                      </a:rPr>
                      <m:t>119.5</m:t>
                    </m:r>
                  </m:oMath>
                </a14:m>
                <a:r>
                  <a:rPr lang="en-US" sz="2800" dirty="0" smtClean="0"/>
                  <a:t>. Does this reflect the true Mean? </a:t>
                </a:r>
              </a:p>
              <a:p>
                <a:r>
                  <a:rPr lang="en-US" sz="2800" dirty="0" smtClean="0"/>
                  <a:t>From now on, we’ll use the </a:t>
                </a:r>
                <a:r>
                  <a:rPr lang="en-US" sz="2800" dirty="0" err="1" smtClean="0">
                    <a:solidFill>
                      <a:srgbClr val="FF0000"/>
                    </a:solidFill>
                  </a:rPr>
                  <a:t>Hpressure.csv</a:t>
                </a:r>
                <a:r>
                  <a:rPr lang="en-US" sz="2800" dirty="0" smtClean="0"/>
                  <a:t> data</a:t>
                </a:r>
                <a:endParaRPr lang="en-US" sz="280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684" t="-15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42435790"/>
      </p:ext>
    </p:extLst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Statistical Intervals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>
                <a:solidFill>
                  <a:srgbClr val="7030A0"/>
                </a:solidFill>
              </a:rPr>
              <a:t>Statistical intervals</a:t>
            </a:r>
            <a:r>
              <a:rPr lang="en-US" sz="2800" dirty="0" smtClean="0"/>
              <a:t> </a:t>
            </a:r>
            <a:r>
              <a:rPr lang="en-US" sz="2800" dirty="0"/>
              <a:t>are important in quantifying the uncertainty associated to a given </a:t>
            </a:r>
            <a:r>
              <a:rPr lang="en-US" sz="2800" dirty="0" smtClean="0"/>
              <a:t>estimate</a:t>
            </a:r>
          </a:p>
          <a:p>
            <a:r>
              <a:rPr lang="en-US" sz="2800" dirty="0"/>
              <a:t>D</a:t>
            </a:r>
            <a:r>
              <a:rPr lang="en-US" sz="2800" dirty="0" smtClean="0"/>
              <a:t>efine </a:t>
            </a:r>
            <a:r>
              <a:rPr lang="en-US" sz="2800" dirty="0"/>
              <a:t>regions that are likely to contain the true value of an estimated </a:t>
            </a:r>
            <a:r>
              <a:rPr lang="en-US" sz="2800" dirty="0" smtClean="0"/>
              <a:t>quantity</a:t>
            </a:r>
          </a:p>
          <a:p>
            <a:r>
              <a:rPr lang="en-US" sz="2800" dirty="0" smtClean="0"/>
              <a:t>Three of them*: </a:t>
            </a:r>
            <a:endParaRPr lang="en-US" sz="2800" dirty="0"/>
          </a:p>
          <a:p>
            <a:pPr lvl="1"/>
            <a:r>
              <a:rPr lang="en-US" sz="2400" dirty="0"/>
              <a:t>Confidence </a:t>
            </a:r>
            <a:r>
              <a:rPr lang="en-US" sz="2400" dirty="0" smtClean="0"/>
              <a:t>intervals</a:t>
            </a:r>
            <a:r>
              <a:rPr lang="en-US" sz="2400" dirty="0"/>
              <a:t> </a:t>
            </a:r>
            <a:r>
              <a:rPr lang="en-US" sz="1800" dirty="0" smtClean="0">
                <a:solidFill>
                  <a:schemeClr val="accent1"/>
                </a:solidFill>
              </a:rPr>
              <a:t>(bounds for distribution </a:t>
            </a:r>
            <a:r>
              <a:rPr lang="en-US" sz="1800" dirty="0">
                <a:solidFill>
                  <a:schemeClr val="accent1"/>
                </a:solidFill>
              </a:rPr>
              <a:t>p</a:t>
            </a:r>
            <a:r>
              <a:rPr lang="en-US" sz="1800" dirty="0" smtClean="0">
                <a:solidFill>
                  <a:schemeClr val="accent1"/>
                </a:solidFill>
              </a:rPr>
              <a:t>arameters)</a:t>
            </a:r>
          </a:p>
          <a:p>
            <a:pPr lvl="1"/>
            <a:r>
              <a:rPr lang="en-US" sz="2400" dirty="0" smtClean="0"/>
              <a:t>Tolerance </a:t>
            </a:r>
            <a:r>
              <a:rPr lang="en-US" sz="2400" dirty="0"/>
              <a:t>intervals; </a:t>
            </a:r>
            <a:r>
              <a:rPr lang="en-US" sz="1800" dirty="0" smtClean="0">
                <a:solidFill>
                  <a:schemeClr val="accent1"/>
                </a:solidFill>
              </a:rPr>
              <a:t>(bounds for selected proportion of distribution)</a:t>
            </a:r>
            <a:endParaRPr lang="en-US" sz="2400" dirty="0" smtClean="0">
              <a:solidFill>
                <a:schemeClr val="accent1"/>
              </a:solidFill>
            </a:endParaRPr>
          </a:p>
          <a:p>
            <a:pPr lvl="1"/>
            <a:r>
              <a:rPr lang="en-US" sz="2400" dirty="0" smtClean="0"/>
              <a:t>Prediction </a:t>
            </a:r>
            <a:r>
              <a:rPr lang="en-US" sz="2400" dirty="0"/>
              <a:t>intervals</a:t>
            </a:r>
            <a:r>
              <a:rPr lang="en-US" sz="2400" dirty="0" smtClean="0"/>
              <a:t>; </a:t>
            </a:r>
            <a:r>
              <a:rPr lang="en-US" sz="1800" dirty="0" smtClean="0">
                <a:solidFill>
                  <a:schemeClr val="accent1"/>
                </a:solidFill>
              </a:rPr>
              <a:t>(bounds for future observations)</a:t>
            </a:r>
          </a:p>
          <a:p>
            <a:pPr lvl="1"/>
            <a:endParaRPr lang="en-US" sz="2400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3506869"/>
      </p:ext>
    </p:extLst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Statistical Intervals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Confidence intervals:</a:t>
                </a:r>
              </a:p>
              <a:p>
                <a:pPr lvl="1"/>
                <a:r>
                  <a:rPr lang="en-US" dirty="0" smtClean="0"/>
                  <a:t>“</a:t>
                </a:r>
                <a:r>
                  <a:rPr lang="en-US" dirty="0"/>
                  <a:t>T</a:t>
                </a:r>
                <a:r>
                  <a:rPr lang="en-US" dirty="0" smtClean="0"/>
                  <a:t>he </a:t>
                </a:r>
                <a:r>
                  <a:rPr lang="en-US" dirty="0"/>
                  <a:t>interval that contains the </a:t>
                </a:r>
                <a:r>
                  <a:rPr lang="en-US" dirty="0">
                    <a:solidFill>
                      <a:srgbClr val="7030A0"/>
                    </a:solidFill>
                  </a:rPr>
                  <a:t>true value of a given population parameter</a:t>
                </a:r>
                <a:r>
                  <a:rPr lang="en-US" dirty="0"/>
                  <a:t> with a confidence level </a:t>
                </a:r>
                <a:r>
                  <a:rPr lang="en-US" dirty="0" smtClean="0"/>
                  <a:t>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100(1−</m:t>
                    </m:r>
                    <m:r>
                      <a:rPr lang="en-US" b="0" i="1" smtClean="0">
                        <a:latin typeface="Cambria Math" charset="0"/>
                      </a:rPr>
                      <m:t>𝛼</m:t>
                    </m:r>
                    <m:r>
                      <a:rPr lang="en-US" b="0" i="1" smtClean="0">
                        <a:latin typeface="Cambria Math" charset="0"/>
                      </a:rPr>
                      <m:t>)”</m:t>
                    </m:r>
                  </m:oMath>
                </a14:m>
                <a:endParaRPr lang="en-US" dirty="0" smtClean="0"/>
              </a:p>
              <a:p>
                <a:pPr lvl="1"/>
                <a:r>
                  <a:rPr lang="en-US" dirty="0" smtClean="0"/>
                  <a:t>The confidence interval we talk when we do any statistical test for </a:t>
                </a:r>
                <a:r>
                  <a:rPr lang="en-US" dirty="0" smtClean="0">
                    <a:solidFill>
                      <a:srgbClr val="7030A0"/>
                    </a:solidFill>
                  </a:rPr>
                  <a:t>hypothesis testing</a:t>
                </a:r>
              </a:p>
              <a:p>
                <a:pPr lvl="1"/>
                <a:r>
                  <a:rPr lang="en-US" dirty="0" smtClean="0"/>
                  <a:t>Directly associated with</a:t>
                </a:r>
                <a:r>
                  <a:rPr lang="en-US" dirty="0" smtClean="0">
                    <a:solidFill>
                      <a:srgbClr val="7030A0"/>
                    </a:solidFill>
                  </a:rPr>
                  <a:t> </a:t>
                </a:r>
                <a:r>
                  <a:rPr lang="en-US" i="1" dirty="0" smtClean="0">
                    <a:solidFill>
                      <a:srgbClr val="7030A0"/>
                    </a:solidFill>
                  </a:rPr>
                  <a:t>p</a:t>
                </a:r>
                <a:r>
                  <a:rPr lang="en-US" dirty="0" smtClean="0">
                    <a:solidFill>
                      <a:srgbClr val="7030A0"/>
                    </a:solidFill>
                  </a:rPr>
                  <a:t>-values </a:t>
                </a:r>
                <a:endParaRPr lang="en-US" dirty="0">
                  <a:solidFill>
                    <a:srgbClr val="7030A0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889" t="-20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8459504"/>
      </p:ext>
    </p:extLst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Statistical Intervals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95300" y="1981200"/>
                <a:ext cx="8915400" cy="1879848"/>
              </a:xfrm>
            </p:spPr>
            <p:txBody>
              <a:bodyPr/>
              <a:lstStyle/>
              <a:p>
                <a:r>
                  <a:rPr lang="en-US" sz="2800" dirty="0" smtClean="0"/>
                  <a:t>Calculating the confidence interval (variance known):</a:t>
                </a:r>
              </a:p>
              <a:p>
                <a:pPr lvl="1"/>
                <a:r>
                  <a:rPr lang="en-US" sz="2000" dirty="0" smtClean="0"/>
                  <a:t>We need the value of the upper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charset="0"/>
                      </a:rPr>
                      <m:t>100</m:t>
                    </m:r>
                    <m:r>
                      <a:rPr lang="en-US" sz="2000" b="0" i="1" smtClean="0">
                        <a:latin typeface="Cambria Math" charset="0"/>
                      </a:rPr>
                      <m:t>𝛼</m:t>
                    </m:r>
                    <m:r>
                      <a:rPr lang="en-US" sz="2000" b="0" i="1" smtClean="0">
                        <a:latin typeface="Cambria Math" charset="0"/>
                      </a:rPr>
                      <m:t>/2</m:t>
                    </m:r>
                  </m:oMath>
                </a14:m>
                <a:r>
                  <a:rPr lang="en-US" sz="2000" dirty="0" smtClean="0"/>
                  <a:t> percentage of the normal distribution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7030A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charset="0"/>
                          </a:rPr>
                          <m:t>𝛼</m:t>
                        </m:r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charset="0"/>
                          </a:rPr>
                          <m:t>/2</m:t>
                        </m:r>
                      </m:sub>
                    </m:sSub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7030A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charset="0"/>
                          </a:rPr>
                          <m:t>0.025</m:t>
                        </m:r>
                      </m:sub>
                    </m:sSub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charset="0"/>
                      </a:rPr>
                      <m:t>=1.96</m:t>
                    </m:r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5300" y="1981200"/>
                <a:ext cx="8915400" cy="1879848"/>
              </a:xfrm>
              <a:blipFill rotWithShape="0">
                <a:blip r:embed="rId2"/>
                <a:stretch>
                  <a:fillRect l="-684" t="-3247" r="-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532620" y="3861048"/>
                <a:ext cx="6840760" cy="16183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000" b="0" i="1" smtClean="0"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𝑥</m:t>
                          </m:r>
                        </m:e>
                      </m:acc>
                      <m:r>
                        <a:rPr lang="en-US" sz="2000" b="0" i="1" smtClean="0">
                          <a:latin typeface="Cambria Math" charset="0"/>
                        </a:rPr>
                        <m:t>−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𝑧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charset="0"/>
                            </a:rPr>
                            <m:t>0.025</m:t>
                          </m:r>
                        </m:sub>
                      </m:sSub>
                      <m:f>
                        <m:fPr>
                          <m:ctrlPr>
                            <a:rPr lang="mr-IN" sz="20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charset="0"/>
                            </a:rPr>
                            <m:t>𝜎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mr-IN" sz="2000" b="0" i="1" smtClean="0">
                                  <a:latin typeface="Cambria Math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𝑛</m:t>
                              </m:r>
                            </m:e>
                          </m:rad>
                        </m:den>
                      </m:f>
                      <m:r>
                        <a:rPr lang="en-US" sz="2000" b="0" i="1" smtClean="0">
                          <a:latin typeface="Cambria Math" charset="0"/>
                        </a:rPr>
                        <m:t>≤</m:t>
                      </m:r>
                      <m:r>
                        <a:rPr lang="en-US" sz="2000" b="0" i="1" smtClean="0">
                          <a:latin typeface="Cambria Math" charset="0"/>
                        </a:rPr>
                        <m:t>𝜇</m:t>
                      </m:r>
                      <m:r>
                        <a:rPr lang="en-US" sz="2000" b="0" i="1" smtClean="0">
                          <a:latin typeface="Cambria Math" charset="0"/>
                        </a:rPr>
                        <m:t>≤</m:t>
                      </m:r>
                      <m:acc>
                        <m:accPr>
                          <m:chr m:val="̅"/>
                          <m:ctrlPr>
                            <a:rPr lang="en-US" sz="2000" i="1"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sz="2000" i="1">
                              <a:latin typeface="Cambria Math" charset="0"/>
                            </a:rPr>
                            <m:t>𝑥</m:t>
                          </m:r>
                        </m:e>
                      </m:acc>
                      <m:r>
                        <a:rPr lang="en-US" sz="2000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charset="0"/>
                            </a:rPr>
                            <m:t>𝑧</m:t>
                          </m:r>
                        </m:e>
                        <m:sub>
                          <m:r>
                            <a:rPr lang="en-US" sz="2000" i="1">
                              <a:latin typeface="Cambria Math" charset="0"/>
                            </a:rPr>
                            <m:t>0.025</m:t>
                          </m:r>
                        </m:sub>
                      </m:sSub>
                      <m:f>
                        <m:fPr>
                          <m:ctrlPr>
                            <a:rPr lang="mr-IN" sz="2000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charset="0"/>
                            </a:rPr>
                            <m:t>𝜎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mr-IN" sz="2000" i="1">
                                  <a:latin typeface="Cambria Math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000" i="1">
                                  <a:latin typeface="Cambria Math" charset="0"/>
                                </a:rPr>
                                <m:t>𝑛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sz="200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0" smtClean="0">
                          <a:latin typeface="Cambria Math" charset="0"/>
                        </a:rPr>
                        <m:t>119.5</m:t>
                      </m:r>
                      <m:r>
                        <a:rPr lang="en-US" sz="2000" i="1">
                          <a:latin typeface="Cambria Math" charset="0"/>
                        </a:rPr>
                        <m:t>−</m:t>
                      </m:r>
                      <m:r>
                        <a:rPr lang="en-US" sz="2000" b="0" i="1" smtClean="0">
                          <a:latin typeface="Cambria Math" charset="0"/>
                        </a:rPr>
                        <m:t>1.96</m:t>
                      </m:r>
                      <m:f>
                        <m:fPr>
                          <m:ctrlPr>
                            <a:rPr lang="mr-IN" sz="2000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mr-IN" sz="2000" i="1">
                                  <a:latin typeface="Cambria Math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30</m:t>
                              </m:r>
                            </m:e>
                          </m:rad>
                        </m:den>
                      </m:f>
                      <m:r>
                        <a:rPr lang="en-US" sz="2000" i="1">
                          <a:latin typeface="Cambria Math" charset="0"/>
                        </a:rPr>
                        <m:t>≤</m:t>
                      </m:r>
                      <m:r>
                        <a:rPr lang="en-US" sz="2000" i="1">
                          <a:latin typeface="Cambria Math" charset="0"/>
                        </a:rPr>
                        <m:t>𝜇</m:t>
                      </m:r>
                      <m:r>
                        <a:rPr lang="en-US" sz="2000" i="1">
                          <a:latin typeface="Cambria Math" charset="0"/>
                        </a:rPr>
                        <m:t>≤</m:t>
                      </m:r>
                      <m:r>
                        <a:rPr lang="en-US" sz="2000">
                          <a:latin typeface="Cambria Math" charset="0"/>
                        </a:rPr>
                        <m:t>119.</m:t>
                      </m:r>
                      <m:r>
                        <a:rPr lang="en-US" sz="2000" b="0" i="1" smtClean="0">
                          <a:latin typeface="Cambria Math" charset="0"/>
                        </a:rPr>
                        <m:t>5+</m:t>
                      </m:r>
                      <m:r>
                        <a:rPr lang="en-US" sz="2000" i="1">
                          <a:latin typeface="Cambria Math" charset="0"/>
                        </a:rPr>
                        <m:t>1.96</m:t>
                      </m:r>
                      <m:f>
                        <m:fPr>
                          <m:ctrlPr>
                            <a:rPr lang="mr-IN" sz="2000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mr-IN" sz="2000" i="1">
                                  <a:latin typeface="Cambria Math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000" i="1">
                                  <a:latin typeface="Cambria Math" charset="0"/>
                                </a:rPr>
                                <m:t>30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sz="200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charset="0"/>
                        </a:rPr>
                        <m:t>119.435≤</m:t>
                      </m:r>
                      <m:r>
                        <a:rPr lang="en-US" sz="2000" b="0" i="1" smtClean="0">
                          <a:latin typeface="Cambria Math" charset="0"/>
                        </a:rPr>
                        <m:t>𝜇</m:t>
                      </m:r>
                      <m:r>
                        <a:rPr lang="en-US" sz="2000" b="0" i="1" smtClean="0">
                          <a:latin typeface="Cambria Math" charset="0"/>
                        </a:rPr>
                        <m:t>≤119.5654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2620" y="3861048"/>
                <a:ext cx="6840760" cy="1618392"/>
              </a:xfrm>
              <a:prstGeom prst="rect">
                <a:avLst/>
              </a:prstGeom>
              <a:blipFill rotWithShape="0">
                <a:blip r:embed="rId3"/>
                <a:stretch>
                  <a:fillRect b="-7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776536" y="5771000"/>
            <a:ext cx="85621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This means that the method used to obtain this interval yields correct statements 95% of the time!!!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8851466"/>
      </p:ext>
    </p:extLst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 Intervals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Is the </a:t>
            </a:r>
            <a:r>
              <a:rPr lang="en-US" dirty="0" smtClean="0">
                <a:solidFill>
                  <a:srgbClr val="7030A0"/>
                </a:solidFill>
              </a:rPr>
              <a:t>length</a:t>
            </a:r>
            <a:r>
              <a:rPr lang="en-US" dirty="0" smtClean="0"/>
              <a:t> of the confidence interval long? </a:t>
            </a:r>
            <a:r>
              <a:rPr lang="en-US" dirty="0" smtClean="0">
                <a:solidFill>
                  <a:srgbClr val="FF0000"/>
                </a:solidFill>
              </a:rPr>
              <a:t>Not quite</a:t>
            </a:r>
          </a:p>
          <a:p>
            <a:r>
              <a:rPr lang="en-US" dirty="0" smtClean="0"/>
              <a:t>Length is </a:t>
            </a:r>
            <a:r>
              <a:rPr lang="en-US" dirty="0" smtClean="0">
                <a:solidFill>
                  <a:srgbClr val="FF0000"/>
                </a:solidFill>
              </a:rPr>
              <a:t>inversely related </a:t>
            </a:r>
            <a:r>
              <a:rPr lang="en-US" dirty="0" smtClean="0"/>
              <a:t>to the confidence level</a:t>
            </a:r>
          </a:p>
          <a:p>
            <a:r>
              <a:rPr lang="en-US" dirty="0" smtClean="0"/>
              <a:t>How to change the length? </a:t>
            </a:r>
            <a:r>
              <a:rPr lang="en-US" dirty="0" smtClean="0">
                <a:solidFill>
                  <a:srgbClr val="FF0000"/>
                </a:solidFill>
              </a:rPr>
              <a:t>Change the sample size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436714"/>
      </p:ext>
    </p:extLst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 Intervals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R: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560" y="2924944"/>
            <a:ext cx="8089900" cy="148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372373"/>
      </p:ext>
    </p:extLst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 Intervals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happens when we don</a:t>
            </a:r>
            <a:r>
              <a:rPr lang="mr-IN" dirty="0" smtClean="0"/>
              <a:t>’</a:t>
            </a:r>
            <a:r>
              <a:rPr lang="en-US" dirty="0" smtClean="0"/>
              <a:t>t know mean and variance of the population?</a:t>
            </a:r>
          </a:p>
          <a:p>
            <a:r>
              <a:rPr lang="en-US" dirty="0" smtClean="0"/>
              <a:t>We assume the distribution is </a:t>
            </a:r>
            <a:r>
              <a:rPr lang="en-US" dirty="0" smtClean="0">
                <a:solidFill>
                  <a:srgbClr val="FF0000"/>
                </a:solidFill>
              </a:rPr>
              <a:t>similar to a t-distribution</a:t>
            </a:r>
            <a:endParaRPr lang="en-US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2180692" y="4581128"/>
                <a:ext cx="5544616" cy="7938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400" i="1" smtClean="0"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𝑥</m:t>
                          </m:r>
                        </m:e>
                      </m:acc>
                      <m:r>
                        <a:rPr lang="en-US" sz="2400" i="1">
                          <a:latin typeface="Cambria Math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𝑡</m:t>
                          </m:r>
                        </m:e>
                        <m:sub>
                          <m:f>
                            <m:f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𝛼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2400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𝑛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−1</m:t>
                          </m:r>
                        </m:sub>
                      </m:sSub>
                      <m:f>
                        <m:fPr>
                          <m:ctrlPr>
                            <a:rPr lang="mr-IN" sz="2400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charset="0"/>
                            </a:rPr>
                            <m:t>𝑠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mr-IN" sz="2400" i="1">
                                  <a:latin typeface="Cambria Math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i="1">
                                  <a:latin typeface="Cambria Math" charset="0"/>
                                </a:rPr>
                                <m:t>𝑛</m:t>
                              </m:r>
                            </m:e>
                          </m:rad>
                        </m:den>
                      </m:f>
                      <m:r>
                        <a:rPr lang="en-US" sz="2400" i="1">
                          <a:latin typeface="Cambria Math" charset="0"/>
                        </a:rPr>
                        <m:t>≤</m:t>
                      </m:r>
                      <m:r>
                        <a:rPr lang="en-US" sz="2400" i="1">
                          <a:latin typeface="Cambria Math" charset="0"/>
                        </a:rPr>
                        <m:t>𝜇</m:t>
                      </m:r>
                      <m:r>
                        <a:rPr lang="en-US" sz="2400" i="1">
                          <a:latin typeface="Cambria Math" charset="0"/>
                        </a:rPr>
                        <m:t>≤</m:t>
                      </m:r>
                      <m:acc>
                        <m:accPr>
                          <m:chr m:val="̅"/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𝑥</m:t>
                          </m:r>
                        </m:e>
                      </m:acc>
                      <m:r>
                        <a:rPr lang="en-US" sz="2400" i="1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𝑡</m:t>
                          </m:r>
                        </m:e>
                        <m:sub>
                          <m:f>
                            <m:fPr>
                              <m:ctrlPr>
                                <a:rPr lang="en-US" sz="2400" i="1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charset="0"/>
                                </a:rPr>
                                <m:t>𝛼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2400" i="1"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𝑛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−1</m:t>
                          </m:r>
                        </m:sub>
                      </m:sSub>
                      <m:f>
                        <m:fPr>
                          <m:ctrlPr>
                            <a:rPr lang="mr-IN" sz="2400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charset="0"/>
                            </a:rPr>
                            <m:t>𝑠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mr-IN" sz="2400" i="1">
                                  <a:latin typeface="Cambria Math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i="1">
                                  <a:latin typeface="Cambria Math" charset="0"/>
                                </a:rPr>
                                <m:t>𝑛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0692" y="4581128"/>
                <a:ext cx="5544616" cy="793807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70606296"/>
      </p:ext>
    </p:extLst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 Intervals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90720" y="1988840"/>
                <a:ext cx="8915400" cy="3886200"/>
              </a:xfrm>
            </p:spPr>
            <p:txBody>
              <a:bodyPr/>
              <a:lstStyle/>
              <a:p>
                <a:r>
                  <a:rPr lang="en-US" dirty="0" smtClean="0"/>
                  <a:t>In R:</a:t>
                </a:r>
              </a:p>
              <a:p>
                <a:endParaRPr lang="en-US" dirty="0"/>
              </a:p>
              <a:p>
                <a:endParaRPr lang="en-US" dirty="0" smtClean="0"/>
              </a:p>
              <a:p>
                <a:endParaRPr lang="en-US" dirty="0" smtClean="0"/>
              </a:p>
              <a:p>
                <a:pPr marL="0" indent="0">
                  <a:buNone/>
                </a:pPr>
                <a:endParaRPr lang="en-US" sz="2000" dirty="0" smtClean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endParaRPr lang="en-US" sz="2000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r>
                  <a:rPr lang="en-US" sz="2000" dirty="0" smtClean="0">
                    <a:solidFill>
                      <a:srgbClr val="FF0000"/>
                    </a:solidFill>
                  </a:rPr>
                  <a:t>In here, we calculate the quantile of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𝑛</m:t>
                    </m:r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−1</m:t>
                    </m:r>
                  </m:oMath>
                </a14:m>
                <a:r>
                  <a:rPr lang="en-US" sz="2000" dirty="0" smtClean="0">
                    <a:solidFill>
                      <a:srgbClr val="FF0000"/>
                    </a:solidFill>
                  </a:rPr>
                  <a:t> </a:t>
                </a:r>
                <a:r>
                  <a:rPr lang="en-US" sz="2000" dirty="0" smtClean="0">
                    <a:solidFill>
                      <a:srgbClr val="7030A0"/>
                    </a:solidFill>
                  </a:rPr>
                  <a:t>degrees of freedom!</a:t>
                </a:r>
                <a:endParaRPr lang="en-US" sz="20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0720" y="1988840"/>
                <a:ext cx="8915400" cy="3886200"/>
              </a:xfrm>
              <a:blipFill rotWithShape="0">
                <a:blip r:embed="rId2"/>
                <a:stretch>
                  <a:fillRect l="-889" t="-20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188" y="2780928"/>
            <a:ext cx="9184030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402091"/>
      </p:ext>
    </p:extLst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Statistical Intervals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Tolerance intervals:</a:t>
            </a:r>
          </a:p>
          <a:p>
            <a:pPr lvl="1"/>
            <a:r>
              <a:rPr lang="en-US" i="1" dirty="0"/>
              <a:t>A tolerance interval is an </a:t>
            </a:r>
            <a:r>
              <a:rPr lang="en-US" dirty="0">
                <a:solidFill>
                  <a:srgbClr val="7030A0"/>
                </a:solidFill>
              </a:rPr>
              <a:t>enclosure</a:t>
            </a:r>
            <a:r>
              <a:rPr lang="en-US" b="1" i="1" dirty="0"/>
              <a:t> </a:t>
            </a:r>
            <a:r>
              <a:rPr lang="en-US" i="1" dirty="0"/>
              <a:t>interval for a specified </a:t>
            </a:r>
            <a:r>
              <a:rPr lang="en-US" b="1" dirty="0">
                <a:solidFill>
                  <a:srgbClr val="7030A0"/>
                </a:solidFill>
              </a:rPr>
              <a:t>proportion of the sampled </a:t>
            </a:r>
            <a:r>
              <a:rPr lang="en-US" b="1" dirty="0" smtClean="0">
                <a:solidFill>
                  <a:srgbClr val="7030A0"/>
                </a:solidFill>
              </a:rPr>
              <a:t>population</a:t>
            </a:r>
            <a:r>
              <a:rPr lang="en-US" dirty="0" smtClean="0">
                <a:solidFill>
                  <a:srgbClr val="7030A0"/>
                </a:solidFill>
              </a:rPr>
              <a:t> </a:t>
            </a:r>
            <a:endParaRPr lang="en-US" dirty="0">
              <a:solidFill>
                <a:srgbClr val="7030A0"/>
              </a:solidFill>
            </a:endParaRPr>
          </a:p>
          <a:p>
            <a:pPr lvl="1"/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4728" y="3429000"/>
            <a:ext cx="4176464" cy="3276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831835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sets - Recap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Brief recap on Data set manipulation</a:t>
            </a:r>
          </a:p>
          <a:p>
            <a:r>
              <a:rPr lang="en-US" dirty="0" smtClean="0"/>
              <a:t>We’ll use our </a:t>
            </a:r>
            <a:r>
              <a:rPr lang="en-US" dirty="0" smtClean="0">
                <a:solidFill>
                  <a:schemeClr val="accent1"/>
                </a:solidFill>
              </a:rPr>
              <a:t>common functions </a:t>
            </a:r>
            <a:r>
              <a:rPr lang="en-US" dirty="0" smtClean="0"/>
              <a:t>and a few extras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Heart</a:t>
            </a:r>
            <a:r>
              <a:rPr lang="en-US" dirty="0" smtClean="0"/>
              <a:t> disease Dataset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177382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Statistical Intervals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Tolerance intervals:</a:t>
                </a:r>
              </a:p>
              <a:p>
                <a:pPr lvl="1"/>
                <a:r>
                  <a:rPr lang="en-US" dirty="0" smtClean="0"/>
                  <a:t>Suppose 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>we don’t know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charset="0"/>
                          </a:rPr>
                          <m:t>𝜇</m:t>
                        </m:r>
                      </m:e>
                    </m:acc>
                  </m:oMath>
                </a14:m>
                <a:r>
                  <a:rPr lang="en-US" dirty="0" smtClean="0">
                    <a:solidFill>
                      <a:srgbClr val="FF0000"/>
                    </a:solidFill>
                  </a:rPr>
                  <a:t> nor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charset="0"/>
                          </a:rPr>
                          <m:t>𝜎</m:t>
                        </m:r>
                      </m:e>
                    </m:acc>
                  </m:oMath>
                </a14:m>
                <a:r>
                  <a:rPr lang="en-US" dirty="0" smtClean="0">
                    <a:solidFill>
                      <a:srgbClr val="FF0000"/>
                    </a:solidFill>
                  </a:rPr>
                  <a:t> </a:t>
                </a:r>
              </a:p>
              <a:p>
                <a:pPr lvl="1"/>
                <a:r>
                  <a:rPr lang="en-US" dirty="0" smtClean="0">
                    <a:solidFill>
                      <a:schemeClr val="tx1"/>
                    </a:solidFill>
                  </a:rPr>
                  <a:t>Get the sample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 smtClean="0">
                    <a:solidFill>
                      <a:schemeClr val="tx1"/>
                    </a:solidFill>
                  </a:rPr>
                  <a:t> and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charset="0"/>
                      </a:rPr>
                      <m:t> 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𝑠</m:t>
                    </m:r>
                  </m:oMath>
                </a14:m>
                <a:endParaRPr lang="en-US" dirty="0" smtClean="0">
                  <a:solidFill>
                    <a:srgbClr val="FF0000"/>
                  </a:solidFill>
                </a:endParaRPr>
              </a:p>
              <a:p>
                <a:pPr lvl="1"/>
                <a:r>
                  <a:rPr lang="en-US" dirty="0" smtClean="0">
                    <a:solidFill>
                      <a:srgbClr val="FF0000"/>
                    </a:solidFill>
                  </a:rPr>
                  <a:t>95% of the normal distribution won’t work, instead we will use:</a:t>
                </a:r>
              </a:p>
              <a:p>
                <a:pPr lvl="1"/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889" t="-2038" r="-8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2072680" y="4797152"/>
                <a:ext cx="5544616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800" i="1" smtClean="0"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sz="2800" i="1">
                              <a:latin typeface="Cambria Math" charset="0"/>
                            </a:rPr>
                            <m:t>𝑥</m:t>
                          </m:r>
                        </m:e>
                      </m:acc>
                      <m:r>
                        <a:rPr lang="en-US" sz="2800" i="1">
                          <a:latin typeface="Cambria Math" charset="0"/>
                        </a:rPr>
                        <m:t>−</m:t>
                      </m:r>
                      <m:r>
                        <a:rPr lang="en-US" sz="2800" b="0" i="1" smtClean="0">
                          <a:latin typeface="Cambria Math" charset="0"/>
                        </a:rPr>
                        <m:t>𝑘𝑠</m:t>
                      </m:r>
                      <m:r>
                        <a:rPr lang="en-US" sz="2800" i="1">
                          <a:latin typeface="Cambria Math" charset="0"/>
                        </a:rPr>
                        <m:t>≤</m:t>
                      </m:r>
                      <m:r>
                        <a:rPr lang="en-US" sz="2800" i="1">
                          <a:latin typeface="Cambria Math" charset="0"/>
                        </a:rPr>
                        <m:t>𝜇</m:t>
                      </m:r>
                      <m:r>
                        <a:rPr lang="en-US" sz="2800" i="1">
                          <a:latin typeface="Cambria Math" charset="0"/>
                        </a:rPr>
                        <m:t>≤</m:t>
                      </m:r>
                      <m:acc>
                        <m:accPr>
                          <m:chr m:val="̅"/>
                          <m:ctrlPr>
                            <a:rPr lang="en-US" sz="2800" i="1"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sz="2800" i="1">
                              <a:latin typeface="Cambria Math" charset="0"/>
                            </a:rPr>
                            <m:t>𝑥</m:t>
                          </m:r>
                        </m:e>
                      </m:acc>
                      <m:r>
                        <a:rPr lang="en-US" sz="2800" b="0" i="1" smtClean="0">
                          <a:latin typeface="Cambria Math" charset="0"/>
                        </a:rPr>
                        <m:t>+</m:t>
                      </m:r>
                      <m:r>
                        <a:rPr lang="en-US" sz="2800" i="1">
                          <a:latin typeface="Cambria Math" charset="0"/>
                        </a:rPr>
                        <m:t>𝑘𝑠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2680" y="4797152"/>
                <a:ext cx="5544616" cy="52322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2936776" y="5668013"/>
            <a:ext cx="4392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 calculates the value of k for you!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612990"/>
      </p:ext>
    </p:extLst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Statistical Intervals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R: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472" y="3203286"/>
            <a:ext cx="9577064" cy="2664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668082"/>
      </p:ext>
    </p:extLst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Statistical Intervals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R:</a:t>
            </a:r>
            <a:endParaRPr lang="en-US" dirty="0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432720" y="2780928"/>
            <a:ext cx="4711839" cy="3886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58498132"/>
      </p:ext>
    </p:extLst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785814" y="2899825"/>
            <a:ext cx="6919714" cy="646331"/>
          </a:xfrm>
          <a:noFill/>
          <a:ln/>
          <a:extLst>
            <a:ext uri="{91240B29-F687-4F45-9708-019B960494DF}">
              <a14:hiddenLine xmlns:a14="http://schemas.microsoft.com/office/drawing/2010/main" w="9525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altLang="ja-JP" sz="3600" dirty="0" smtClean="0"/>
              <a:t>Datasets, Estimators</a:t>
            </a:r>
            <a:r>
              <a:rPr lang="en-US" altLang="ja-JP" sz="3600" smtClean="0"/>
              <a:t>, Intervals</a:t>
            </a:r>
            <a:endParaRPr lang="ja-JP" altLang="en-US" sz="3500" dirty="0">
              <a:ea typeface="ＭＳ Ｐゴシック" charset="-128"/>
            </a:endParaRPr>
          </a:p>
        </p:txBody>
      </p:sp>
      <p:pic>
        <p:nvPicPr>
          <p:cNvPr id="35846" name="Picture 6" descr="E:\Henry\Downloads\logo.gif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60" y="101278"/>
            <a:ext cx="1568050" cy="1568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テキスト ボックス 2"/>
          <p:cNvSpPr txBox="1"/>
          <p:nvPr/>
        </p:nvSpPr>
        <p:spPr>
          <a:xfrm>
            <a:off x="920552" y="4509120"/>
            <a:ext cx="898544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s-PE" altLang="ja-JP" dirty="0"/>
              <a:t>Marco </a:t>
            </a:r>
            <a:r>
              <a:rPr kumimoji="1" lang="es-PE" altLang="ja-JP" dirty="0" smtClean="0"/>
              <a:t>Antonio Florenzano Mollinetti</a:t>
            </a:r>
            <a:r>
              <a:rPr kumimoji="1" lang="es-PE" altLang="ja-JP" baseline="30000" dirty="0" smtClean="0"/>
              <a:t>1</a:t>
            </a:r>
            <a:r>
              <a:rPr kumimoji="1" lang="es-PE" altLang="ja-JP" dirty="0" smtClean="0"/>
              <a:t> </a:t>
            </a:r>
          </a:p>
          <a:p>
            <a:pPr algn="ctr"/>
            <a:r>
              <a:rPr kumimoji="1" lang="es-PE" altLang="ja-JP" baseline="30000" dirty="0" smtClean="0"/>
              <a:t>1</a:t>
            </a:r>
            <a:r>
              <a:rPr kumimoji="1" lang="es-PE" altLang="ja-JP" b="1" dirty="0" smtClean="0"/>
              <a:t>University of Tsukuba</a:t>
            </a:r>
            <a:r>
              <a:rPr kumimoji="1" lang="en-US" altLang="ja-JP" b="1" dirty="0" smtClean="0"/>
              <a:t>, </a:t>
            </a:r>
            <a:r>
              <a:rPr lang="en-US" altLang="ja-JP" b="1" dirty="0" smtClean="0"/>
              <a:t>Systems Optimization Laboratory</a:t>
            </a:r>
            <a:r>
              <a:rPr kumimoji="1" lang="es-PE" altLang="ja-JP" b="1" dirty="0" smtClean="0"/>
              <a:t>	</a:t>
            </a:r>
            <a:endParaRPr kumimoji="1" lang="es-PE" altLang="ja-JP" dirty="0" smtClean="0"/>
          </a:p>
          <a:p>
            <a:pPr algn="ctr"/>
            <a:r>
              <a:rPr kumimoji="1" lang="es-PE" altLang="ja-JP" dirty="0" smtClean="0">
                <a:latin typeface="Bookman Old Style" charset="0"/>
                <a:ea typeface="Bookman Old Style" charset="0"/>
                <a:cs typeface="Bookman Old Style" charset="0"/>
              </a:rPr>
              <a:t>mollinetti</a:t>
            </a:r>
            <a:r>
              <a:rPr kumimoji="1" lang="en-US" altLang="ja-JP" dirty="0" smtClean="0">
                <a:latin typeface="Bookman Old Style" charset="0"/>
                <a:ea typeface="Bookman Old Style" charset="0"/>
                <a:cs typeface="Bookman Old Style" charset="0"/>
              </a:rPr>
              <a:t>@</a:t>
            </a:r>
            <a:r>
              <a:rPr kumimoji="1" lang="en-US" altLang="ja-JP" dirty="0" err="1" smtClean="0">
                <a:latin typeface="Bookman Old Style" charset="0"/>
                <a:ea typeface="Bookman Old Style" charset="0"/>
                <a:cs typeface="Bookman Old Style" charset="0"/>
              </a:rPr>
              <a:t>syou.cs.tsukuba.ac.jp</a:t>
            </a:r>
            <a:endParaRPr kumimoji="1" lang="es-PE" altLang="ja-JP" dirty="0" smtClean="0">
              <a:latin typeface="Bookman Old Style" charset="0"/>
              <a:ea typeface="Bookman Old Style" charset="0"/>
              <a:cs typeface="Bookman Old Style" charset="0"/>
            </a:endParaRPr>
          </a:p>
          <a:p>
            <a:endParaRPr kumimoji="1" lang="es-PE" altLang="ja-JP" dirty="0" smtClean="0"/>
          </a:p>
          <a:p>
            <a:endParaRPr kumimoji="1" lang="es-PE" altLang="ja-JP" b="1" dirty="0" smtClean="0"/>
          </a:p>
          <a:p>
            <a:r>
              <a:rPr kumimoji="1" lang="es-PE" altLang="ja-JP" dirty="0" smtClean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199169684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sets - Recap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Go to the folder where the Heart Dataset is saved</a:t>
            </a:r>
          </a:p>
          <a:p>
            <a:pPr lvl="1"/>
            <a:r>
              <a:rPr lang="en-US" sz="1600" dirty="0" smtClean="0">
                <a:solidFill>
                  <a:srgbClr val="FF0000"/>
                </a:solidFill>
              </a:rPr>
              <a:t>Don’t forget to set as working directory!!!</a:t>
            </a:r>
          </a:p>
          <a:p>
            <a:pPr lvl="1"/>
            <a:endParaRPr lang="en-US" sz="1600" dirty="0">
              <a:solidFill>
                <a:srgbClr val="FF0000"/>
              </a:solidFill>
            </a:endParaRPr>
          </a:p>
          <a:p>
            <a:pPr lvl="1"/>
            <a:endParaRPr lang="en-US" sz="1600" dirty="0" smtClean="0">
              <a:solidFill>
                <a:srgbClr val="FF0000"/>
              </a:solidFill>
            </a:endParaRPr>
          </a:p>
          <a:p>
            <a:pPr lvl="1"/>
            <a:endParaRPr lang="en-US" sz="1600" dirty="0">
              <a:solidFill>
                <a:srgbClr val="FF0000"/>
              </a:solidFill>
            </a:endParaRPr>
          </a:p>
          <a:p>
            <a:pPr lvl="1"/>
            <a:endParaRPr lang="en-US" sz="1600" dirty="0" smtClean="0">
              <a:solidFill>
                <a:srgbClr val="FF0000"/>
              </a:solidFill>
            </a:endParaRPr>
          </a:p>
          <a:p>
            <a:pPr lvl="1"/>
            <a:endParaRPr lang="en-US" sz="1600" dirty="0">
              <a:solidFill>
                <a:srgbClr val="FF0000"/>
              </a:solidFill>
            </a:endParaRPr>
          </a:p>
          <a:p>
            <a:pPr lvl="1"/>
            <a:endParaRPr lang="en-US" sz="1600" dirty="0" smtClean="0">
              <a:solidFill>
                <a:srgbClr val="FF0000"/>
              </a:solidFill>
            </a:endParaRPr>
          </a:p>
          <a:p>
            <a:pPr lvl="1"/>
            <a:endParaRPr lang="en-US" sz="1600" dirty="0" smtClean="0">
              <a:solidFill>
                <a:srgbClr val="FF0000"/>
              </a:solidFill>
            </a:endParaRPr>
          </a:p>
          <a:p>
            <a:r>
              <a:rPr lang="en-US" dirty="0" smtClean="0"/>
              <a:t>Run the following code: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0" y="3501008"/>
            <a:ext cx="9093200" cy="14859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3080" y="5613400"/>
            <a:ext cx="2882900" cy="25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40951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sets - Recap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Let’s run some common functions to check our Dataset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1550" y="3140968"/>
            <a:ext cx="5422900" cy="35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22363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sets - Recap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Results of our scripts: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552" y="2780928"/>
            <a:ext cx="1193800" cy="4699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552" y="3326656"/>
            <a:ext cx="7391400" cy="7239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552" y="3967634"/>
            <a:ext cx="9113912" cy="2925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59237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sets - Recap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520" y="1801997"/>
            <a:ext cx="7212947" cy="38862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925" y="5949280"/>
            <a:ext cx="1854200" cy="44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7800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FINEDINNAVIGATOR" val="False"/>
  <p:tag name="BRANCHTO" val="0"/>
</p:tagLst>
</file>

<file path=ppt/theme/theme1.xml><?xml version="1.0" encoding="utf-8"?>
<a:theme xmlns:a="http://schemas.openxmlformats.org/drawingml/2006/main" name="Grant proposal">
  <a:themeElements>
    <a:clrScheme name="FRProposal 12">
      <a:dk1>
        <a:srgbClr val="000000"/>
      </a:dk1>
      <a:lt1>
        <a:srgbClr val="FFFFFF"/>
      </a:lt1>
      <a:dk2>
        <a:srgbClr val="000000"/>
      </a:dk2>
      <a:lt2>
        <a:srgbClr val="00007D"/>
      </a:lt2>
      <a:accent1>
        <a:srgbClr val="9999FF"/>
      </a:accent1>
      <a:accent2>
        <a:srgbClr val="9999CC"/>
      </a:accent2>
      <a:accent3>
        <a:srgbClr val="FFFFFF"/>
      </a:accent3>
      <a:accent4>
        <a:srgbClr val="000000"/>
      </a:accent4>
      <a:accent5>
        <a:srgbClr val="CACAFF"/>
      </a:accent5>
      <a:accent6>
        <a:srgbClr val="8A8AB9"/>
      </a:accent6>
      <a:hlink>
        <a:srgbClr val="666699"/>
      </a:hlink>
      <a:folHlink>
        <a:srgbClr val="CCCCE6"/>
      </a:folHlink>
    </a:clrScheme>
    <a:fontScheme name="FRPropos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-128"/>
          </a:defRPr>
        </a:defPPr>
      </a:lstStyle>
    </a:lnDef>
  </a:objectDefaults>
  <a:extraClrSchemeLst>
    <a:extraClrScheme>
      <a:clrScheme name="FRProposal 1">
        <a:dk1>
          <a:srgbClr val="0066FF"/>
        </a:dk1>
        <a:lt1>
          <a:srgbClr val="FFFFFF"/>
        </a:lt1>
        <a:dk2>
          <a:srgbClr val="000066"/>
        </a:dk2>
        <a:lt2>
          <a:srgbClr val="FFFFFF"/>
        </a:lt2>
        <a:accent1>
          <a:srgbClr val="6699FF"/>
        </a:accent1>
        <a:accent2>
          <a:srgbClr val="3333FF"/>
        </a:accent2>
        <a:accent3>
          <a:srgbClr val="AAAAB8"/>
        </a:accent3>
        <a:accent4>
          <a:srgbClr val="DADADA"/>
        </a:accent4>
        <a:accent5>
          <a:srgbClr val="B8CAFF"/>
        </a:accent5>
        <a:accent6>
          <a:srgbClr val="2D2DE7"/>
        </a:accent6>
        <a:hlink>
          <a:srgbClr val="FFCC00"/>
        </a:hlink>
        <a:folHlink>
          <a:srgbClr val="00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FRProposal 2">
        <a:dk1>
          <a:srgbClr val="009999"/>
        </a:dk1>
        <a:lt1>
          <a:srgbClr val="FFFFFF"/>
        </a:lt1>
        <a:dk2>
          <a:srgbClr val="334B49"/>
        </a:dk2>
        <a:lt2>
          <a:srgbClr val="FFFFFF"/>
        </a:lt2>
        <a:accent1>
          <a:srgbClr val="33CCCC"/>
        </a:accent1>
        <a:accent2>
          <a:srgbClr val="008080"/>
        </a:accent2>
        <a:accent3>
          <a:srgbClr val="ADB1B1"/>
        </a:accent3>
        <a:accent4>
          <a:srgbClr val="DADADA"/>
        </a:accent4>
        <a:accent5>
          <a:srgbClr val="ADE2E2"/>
        </a:accent5>
        <a:accent6>
          <a:srgbClr val="007373"/>
        </a:accent6>
        <a:hlink>
          <a:srgbClr val="FFCC00"/>
        </a:hlink>
        <a:folHlink>
          <a:srgbClr val="0066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FRProposal 3">
        <a:dk1>
          <a:srgbClr val="006699"/>
        </a:dk1>
        <a:lt1>
          <a:srgbClr val="FFFFFF"/>
        </a:lt1>
        <a:dk2>
          <a:srgbClr val="333399"/>
        </a:dk2>
        <a:lt2>
          <a:srgbClr val="FFFFFF"/>
        </a:lt2>
        <a:accent1>
          <a:srgbClr val="0099CC"/>
        </a:accent1>
        <a:accent2>
          <a:srgbClr val="0386AF"/>
        </a:accent2>
        <a:accent3>
          <a:srgbClr val="ADADCA"/>
        </a:accent3>
        <a:accent4>
          <a:srgbClr val="DADADA"/>
        </a:accent4>
        <a:accent5>
          <a:srgbClr val="AACAE2"/>
        </a:accent5>
        <a:accent6>
          <a:srgbClr val="02799E"/>
        </a:accent6>
        <a:hlink>
          <a:srgbClr val="FFCC00"/>
        </a:hlink>
        <a:folHlink>
          <a:srgbClr val="66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FRProposal 4">
        <a:dk1>
          <a:srgbClr val="008080"/>
        </a:dk1>
        <a:lt1>
          <a:srgbClr val="FFFFFF"/>
        </a:lt1>
        <a:dk2>
          <a:srgbClr val="2F978D"/>
        </a:dk2>
        <a:lt2>
          <a:srgbClr val="FFFFFF"/>
        </a:lt2>
        <a:accent1>
          <a:srgbClr val="0099FF"/>
        </a:accent1>
        <a:accent2>
          <a:srgbClr val="009999"/>
        </a:accent2>
        <a:accent3>
          <a:srgbClr val="ADC9C5"/>
        </a:accent3>
        <a:accent4>
          <a:srgbClr val="DADADA"/>
        </a:accent4>
        <a:accent5>
          <a:srgbClr val="AACAFF"/>
        </a:accent5>
        <a:accent6>
          <a:srgbClr val="008A8A"/>
        </a:accent6>
        <a:hlink>
          <a:srgbClr val="FFFFCC"/>
        </a:hlink>
        <a:folHlink>
          <a:srgbClr val="70CAC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FRProposal 5">
        <a:dk1>
          <a:srgbClr val="822504"/>
        </a:dk1>
        <a:lt1>
          <a:srgbClr val="FFFFFF"/>
        </a:lt1>
        <a:dk2>
          <a:srgbClr val="330000"/>
        </a:dk2>
        <a:lt2>
          <a:srgbClr val="FFFFFF"/>
        </a:lt2>
        <a:accent1>
          <a:srgbClr val="FF9900"/>
        </a:accent1>
        <a:accent2>
          <a:srgbClr val="9E2A06"/>
        </a:accent2>
        <a:accent3>
          <a:srgbClr val="ADAAAA"/>
        </a:accent3>
        <a:accent4>
          <a:srgbClr val="DADADA"/>
        </a:accent4>
        <a:accent5>
          <a:srgbClr val="FFCAAA"/>
        </a:accent5>
        <a:accent6>
          <a:srgbClr val="8F2505"/>
        </a:accent6>
        <a:hlink>
          <a:srgbClr val="FF3300"/>
        </a:hlink>
        <a:folHlink>
          <a:srgbClr val="7C070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FRProposal 6">
        <a:dk1>
          <a:srgbClr val="336600"/>
        </a:dk1>
        <a:lt1>
          <a:srgbClr val="FFFFFF"/>
        </a:lt1>
        <a:dk2>
          <a:srgbClr val="4A7911"/>
        </a:dk2>
        <a:lt2>
          <a:srgbClr val="FFFFFF"/>
        </a:lt2>
        <a:accent1>
          <a:srgbClr val="666633"/>
        </a:accent1>
        <a:accent2>
          <a:srgbClr val="669900"/>
        </a:accent2>
        <a:accent3>
          <a:srgbClr val="B1BEAA"/>
        </a:accent3>
        <a:accent4>
          <a:srgbClr val="DADADA"/>
        </a:accent4>
        <a:accent5>
          <a:srgbClr val="B8B8AD"/>
        </a:accent5>
        <a:accent6>
          <a:srgbClr val="5C8A00"/>
        </a:accent6>
        <a:hlink>
          <a:srgbClr val="FFCC00"/>
        </a:hlink>
        <a:folHlink>
          <a:srgbClr val="99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FRProposal 7">
        <a:dk1>
          <a:srgbClr val="000000"/>
        </a:dk1>
        <a:lt1>
          <a:srgbClr val="FFFFFF"/>
        </a:lt1>
        <a:dk2>
          <a:srgbClr val="000000"/>
        </a:dk2>
        <a:lt2>
          <a:srgbClr val="CC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6633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FRProposal 8">
        <a:dk1>
          <a:srgbClr val="003300"/>
        </a:dk1>
        <a:lt1>
          <a:srgbClr val="FFFFFF"/>
        </a:lt1>
        <a:dk2>
          <a:srgbClr val="000000"/>
        </a:dk2>
        <a:lt2>
          <a:srgbClr val="336600"/>
        </a:lt2>
        <a:accent1>
          <a:srgbClr val="CCCC00"/>
        </a:accent1>
        <a:accent2>
          <a:srgbClr val="669900"/>
        </a:accent2>
        <a:accent3>
          <a:srgbClr val="FFFFFF"/>
        </a:accent3>
        <a:accent4>
          <a:srgbClr val="002A00"/>
        </a:accent4>
        <a:accent5>
          <a:srgbClr val="E2E2AA"/>
        </a:accent5>
        <a:accent6>
          <a:srgbClr val="5C8A00"/>
        </a:accent6>
        <a:hlink>
          <a:srgbClr val="333300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FRProposal 9">
        <a:dk1>
          <a:srgbClr val="000000"/>
        </a:dk1>
        <a:lt1>
          <a:srgbClr val="FFFFFF"/>
        </a:lt1>
        <a:dk2>
          <a:srgbClr val="000000"/>
        </a:dk2>
        <a:lt2>
          <a:srgbClr val="440044"/>
        </a:lt2>
        <a:accent1>
          <a:srgbClr val="FFCCCC"/>
        </a:accent1>
        <a:accent2>
          <a:srgbClr val="790571"/>
        </a:accent2>
        <a:accent3>
          <a:srgbClr val="FFFFFF"/>
        </a:accent3>
        <a:accent4>
          <a:srgbClr val="000000"/>
        </a:accent4>
        <a:accent5>
          <a:srgbClr val="FFE2E2"/>
        </a:accent5>
        <a:accent6>
          <a:srgbClr val="6D0466"/>
        </a:accent6>
        <a:hlink>
          <a:srgbClr val="993366"/>
        </a:hlink>
        <a:folHlink>
          <a:srgbClr val="9F839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FRProposal 10">
        <a:dk1>
          <a:srgbClr val="000000"/>
        </a:dk1>
        <a:lt1>
          <a:srgbClr val="FFFFFF"/>
        </a:lt1>
        <a:dk2>
          <a:srgbClr val="000000"/>
        </a:dk2>
        <a:lt2>
          <a:srgbClr val="FF9900"/>
        </a:lt2>
        <a:accent1>
          <a:srgbClr val="FFCC99"/>
        </a:accent1>
        <a:accent2>
          <a:srgbClr val="FBA313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E39310"/>
        </a:accent6>
        <a:hlink>
          <a:srgbClr val="CC3300"/>
        </a:hlink>
        <a:folHlink>
          <a:srgbClr val="FCC66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FRProposal 11">
        <a:dk1>
          <a:srgbClr val="000000"/>
        </a:dk1>
        <a:lt1>
          <a:srgbClr val="FFFFFF"/>
        </a:lt1>
        <a:dk2>
          <a:srgbClr val="000000"/>
        </a:dk2>
        <a:lt2>
          <a:srgbClr val="779F92"/>
        </a:lt2>
        <a:accent1>
          <a:srgbClr val="33CCCC"/>
        </a:accent1>
        <a:accent2>
          <a:srgbClr val="9DC2D7"/>
        </a:accent2>
        <a:accent3>
          <a:srgbClr val="FFFFFF"/>
        </a:accent3>
        <a:accent4>
          <a:srgbClr val="000000"/>
        </a:accent4>
        <a:accent5>
          <a:srgbClr val="ADE2E2"/>
        </a:accent5>
        <a:accent6>
          <a:srgbClr val="8EB0C3"/>
        </a:accent6>
        <a:hlink>
          <a:srgbClr val="006666"/>
        </a:hlink>
        <a:folHlink>
          <a:srgbClr val="CC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FRProposal 12">
        <a:dk1>
          <a:srgbClr val="000000"/>
        </a:dk1>
        <a:lt1>
          <a:srgbClr val="FFFFFF"/>
        </a:lt1>
        <a:dk2>
          <a:srgbClr val="000000"/>
        </a:dk2>
        <a:lt2>
          <a:srgbClr val="00007D"/>
        </a:lt2>
        <a:accent1>
          <a:srgbClr val="9999FF"/>
        </a:accent1>
        <a:accent2>
          <a:srgbClr val="9999CC"/>
        </a:accent2>
        <a:accent3>
          <a:srgbClr val="FFFFFF"/>
        </a:accent3>
        <a:accent4>
          <a:srgbClr val="000000"/>
        </a:accent4>
        <a:accent5>
          <a:srgbClr val="CACAFF"/>
        </a:accent5>
        <a:accent6>
          <a:srgbClr val="8A8AB9"/>
        </a:accent6>
        <a:hlink>
          <a:srgbClr val="666699"/>
        </a:hlink>
        <a:folHlink>
          <a:srgbClr val="CCCCE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​​テーマ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​​テーマ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Austin</Template>
  <TotalTime>26875</TotalTime>
  <Words>1540</Words>
  <Application>Microsoft Macintosh PowerPoint</Application>
  <PresentationFormat>A4 Paper (210x297 mm)</PresentationFormat>
  <Paragraphs>268</Paragraphs>
  <Slides>53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61" baseType="lpstr">
      <vt:lpstr>Arial Black</vt:lpstr>
      <vt:lpstr>Bookman Old Style</vt:lpstr>
      <vt:lpstr>Cambria Math</vt:lpstr>
      <vt:lpstr>ＭＳ Ｐゴシック</vt:lpstr>
      <vt:lpstr>Times New Roman</vt:lpstr>
      <vt:lpstr>Wingdings</vt:lpstr>
      <vt:lpstr>Arial</vt:lpstr>
      <vt:lpstr>Grant proposal</vt:lpstr>
      <vt:lpstr>Datasets, Estimators, Intervals</vt:lpstr>
      <vt:lpstr>Before we Begin</vt:lpstr>
      <vt:lpstr>Agenda</vt:lpstr>
      <vt:lpstr>PowerPoint Presentation</vt:lpstr>
      <vt:lpstr>Data sets - Recap</vt:lpstr>
      <vt:lpstr>Data sets - Recap</vt:lpstr>
      <vt:lpstr>Data sets - Recap</vt:lpstr>
      <vt:lpstr>Data sets - Recap</vt:lpstr>
      <vt:lpstr>Data sets - Recap</vt:lpstr>
      <vt:lpstr>Data sets - Recap</vt:lpstr>
      <vt:lpstr>PowerPoint Presentation</vt:lpstr>
      <vt:lpstr>Categorical x Numerical</vt:lpstr>
      <vt:lpstr>Categorical x Numerical</vt:lpstr>
      <vt:lpstr>Categorical x Numerical</vt:lpstr>
      <vt:lpstr>Categorical x Numerical</vt:lpstr>
      <vt:lpstr>Categorical x Numerical</vt:lpstr>
      <vt:lpstr>Categorical x Numerical</vt:lpstr>
      <vt:lpstr>Categorical x Numerical</vt:lpstr>
      <vt:lpstr>Categorical x Numerical</vt:lpstr>
      <vt:lpstr>Categorical x Numerical pt.2</vt:lpstr>
      <vt:lpstr>Categorical x Numerical pt.2</vt:lpstr>
      <vt:lpstr>Categorical x Numerical pt.2</vt:lpstr>
      <vt:lpstr>PowerPoint Presentation</vt:lpstr>
      <vt:lpstr>Sampling Distributions</vt:lpstr>
      <vt:lpstr>Sampling Distributions</vt:lpstr>
      <vt:lpstr>Sampling Distributions</vt:lpstr>
      <vt:lpstr>Sampling Distributions</vt:lpstr>
      <vt:lpstr>Sampling Distributions</vt:lpstr>
      <vt:lpstr>Sampling Distribution</vt:lpstr>
      <vt:lpstr>Sampling Distributions</vt:lpstr>
      <vt:lpstr>Sampling Distributions</vt:lpstr>
      <vt:lpstr>Sampling Distributions</vt:lpstr>
      <vt:lpstr>PowerPoint Presentation</vt:lpstr>
      <vt:lpstr>Point Estimators</vt:lpstr>
      <vt:lpstr>Point Estimators</vt:lpstr>
      <vt:lpstr>Point Estimators</vt:lpstr>
      <vt:lpstr>Point Estimators</vt:lpstr>
      <vt:lpstr>Point Estimators</vt:lpstr>
      <vt:lpstr>PowerPoint Presentation</vt:lpstr>
      <vt:lpstr>Statistical Intervals</vt:lpstr>
      <vt:lpstr>Statistical Intervals</vt:lpstr>
      <vt:lpstr>Statistical Intervals</vt:lpstr>
      <vt:lpstr>Statistical Intervals</vt:lpstr>
      <vt:lpstr>Statistical Intervals</vt:lpstr>
      <vt:lpstr>Statistical Intervals</vt:lpstr>
      <vt:lpstr>Statistical Intervals</vt:lpstr>
      <vt:lpstr>Statistical Intervals</vt:lpstr>
      <vt:lpstr>Statistical Intervals</vt:lpstr>
      <vt:lpstr>Statistical Intervals</vt:lpstr>
      <vt:lpstr>Statistical Intervals</vt:lpstr>
      <vt:lpstr>Statistical Intervals</vt:lpstr>
      <vt:lpstr>Statistical Intervals</vt:lpstr>
      <vt:lpstr>Datasets, Estimators, Intervals</vt:lpstr>
    </vt:vector>
  </TitlesOfParts>
  <Company>UNITCOM PC</Company>
  <LinksUpToDate>false</LinksUpToDate>
  <SharedDoc>false</SharedDoc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Research Topic Presentation</dc:title>
  <dc:creator>Henry</dc:creator>
  <cp:lastModifiedBy>Marco Mollinetti</cp:lastModifiedBy>
  <cp:revision>1437</cp:revision>
  <cp:lastPrinted>2018-01-26T03:05:52Z</cp:lastPrinted>
  <dcterms:created xsi:type="dcterms:W3CDTF">2012-06-03T07:03:05Z</dcterms:created>
  <dcterms:modified xsi:type="dcterms:W3CDTF">2019-10-30T11:12:14Z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TC060891601041</vt:lpwstr>
  </property>
</Properties>
</file>